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slides/slide9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handoutMasterIdLst>
    <p:handoutMasterId r:id="rId102"/>
  </p:handoutMasterIdLst>
  <p:sldIdLst>
    <p:sldId id="256" r:id="rId2"/>
    <p:sldId id="257" r:id="rId3"/>
    <p:sldId id="258" r:id="rId4"/>
    <p:sldId id="310" r:id="rId5"/>
    <p:sldId id="260" r:id="rId6"/>
    <p:sldId id="261" r:id="rId7"/>
    <p:sldId id="262" r:id="rId8"/>
    <p:sldId id="259" r:id="rId9"/>
    <p:sldId id="263" r:id="rId10"/>
    <p:sldId id="264" r:id="rId11"/>
    <p:sldId id="279" r:id="rId12"/>
    <p:sldId id="265" r:id="rId13"/>
    <p:sldId id="352" r:id="rId14"/>
    <p:sldId id="266" r:id="rId15"/>
    <p:sldId id="268" r:id="rId16"/>
    <p:sldId id="269" r:id="rId17"/>
    <p:sldId id="270" r:id="rId18"/>
    <p:sldId id="271" r:id="rId19"/>
    <p:sldId id="272" r:id="rId20"/>
    <p:sldId id="273" r:id="rId21"/>
    <p:sldId id="353" r:id="rId22"/>
    <p:sldId id="354" r:id="rId23"/>
    <p:sldId id="274" r:id="rId24"/>
    <p:sldId id="289" r:id="rId25"/>
    <p:sldId id="275" r:id="rId26"/>
    <p:sldId id="276" r:id="rId27"/>
    <p:sldId id="277" r:id="rId28"/>
    <p:sldId id="280" r:id="rId29"/>
    <p:sldId id="281" r:id="rId30"/>
    <p:sldId id="282" r:id="rId31"/>
    <p:sldId id="288" r:id="rId32"/>
    <p:sldId id="283" r:id="rId33"/>
    <p:sldId id="284" r:id="rId34"/>
    <p:sldId id="285" r:id="rId35"/>
    <p:sldId id="286" r:id="rId36"/>
    <p:sldId id="290" r:id="rId37"/>
    <p:sldId id="287" r:id="rId38"/>
    <p:sldId id="355"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56" r:id="rId54"/>
    <p:sldId id="305" r:id="rId55"/>
    <p:sldId id="306" r:id="rId56"/>
    <p:sldId id="311" r:id="rId57"/>
    <p:sldId id="307" r:id="rId58"/>
    <p:sldId id="308" r:id="rId59"/>
    <p:sldId id="309" r:id="rId60"/>
    <p:sldId id="322" r:id="rId61"/>
    <p:sldId id="312" r:id="rId62"/>
    <p:sldId id="313" r:id="rId63"/>
    <p:sldId id="314" r:id="rId64"/>
    <p:sldId id="315" r:id="rId65"/>
    <p:sldId id="357" r:id="rId66"/>
    <p:sldId id="316" r:id="rId67"/>
    <p:sldId id="317" r:id="rId68"/>
    <p:sldId id="319" r:id="rId69"/>
    <p:sldId id="320" r:id="rId70"/>
    <p:sldId id="318" r:id="rId71"/>
    <p:sldId id="321" r:id="rId72"/>
    <p:sldId id="323" r:id="rId73"/>
    <p:sldId id="324" r:id="rId74"/>
    <p:sldId id="325" r:id="rId75"/>
    <p:sldId id="326" r:id="rId76"/>
    <p:sldId id="327" r:id="rId77"/>
    <p:sldId id="328" r:id="rId78"/>
    <p:sldId id="329" r:id="rId79"/>
    <p:sldId id="330" r:id="rId80"/>
    <p:sldId id="331" r:id="rId81"/>
    <p:sldId id="332" r:id="rId82"/>
    <p:sldId id="333" r:id="rId83"/>
    <p:sldId id="334" r:id="rId84"/>
    <p:sldId id="335" r:id="rId85"/>
    <p:sldId id="336" r:id="rId86"/>
    <p:sldId id="339" r:id="rId87"/>
    <p:sldId id="340" r:id="rId88"/>
    <p:sldId id="337" r:id="rId89"/>
    <p:sldId id="338" r:id="rId90"/>
    <p:sldId id="341" r:id="rId91"/>
    <p:sldId id="342" r:id="rId92"/>
    <p:sldId id="344" r:id="rId93"/>
    <p:sldId id="343" r:id="rId94"/>
    <p:sldId id="345" r:id="rId95"/>
    <p:sldId id="346" r:id="rId96"/>
    <p:sldId id="347" r:id="rId97"/>
    <p:sldId id="348" r:id="rId98"/>
    <p:sldId id="349" r:id="rId99"/>
    <p:sldId id="350" r:id="rId100"/>
    <p:sldId id="351" r:id="rId10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6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C3E9348-F229-45F3-BF6C-1AD0C21DD33B}" type="datetimeFigureOut">
              <a:rPr lang="en-US" smtClean="0"/>
              <a:pPr/>
              <a:t>6/22/2010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A1F4BE0-ADA4-4DE7-A275-7521861FAAE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0482" name="Group 2"/>
          <p:cNvGrpSpPr>
            <a:grpSpLocks/>
          </p:cNvGrpSpPr>
          <p:nvPr/>
        </p:nvGrpSpPr>
        <p:grpSpPr bwMode="auto">
          <a:xfrm>
            <a:off x="4716463" y="5345113"/>
            <a:ext cx="4427537" cy="1512887"/>
            <a:chOff x="2971" y="3367"/>
            <a:chExt cx="2789" cy="953"/>
          </a:xfrm>
        </p:grpSpPr>
        <p:sp>
          <p:nvSpPr>
            <p:cNvPr id="20483"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en-US"/>
            </a:p>
          </p:txBody>
        </p:sp>
        <p:sp>
          <p:nvSpPr>
            <p:cNvPr id="20484"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485"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486"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487"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488"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489"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490"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491"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492"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493"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494"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495"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496"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20497"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grpSp>
      <p:sp>
        <p:nvSpPr>
          <p:cNvPr id="20498"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en-US"/>
              <a:t>Click to edit Master title style</a:t>
            </a:r>
          </a:p>
        </p:txBody>
      </p:sp>
      <p:sp>
        <p:nvSpPr>
          <p:cNvPr id="20499"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20500" name="Rectangle 20"/>
          <p:cNvSpPr>
            <a:spLocks noGrp="1" noChangeArrowheads="1"/>
          </p:cNvSpPr>
          <p:nvPr>
            <p:ph type="dt" sz="quarter" idx="2"/>
          </p:nvPr>
        </p:nvSpPr>
        <p:spPr/>
        <p:txBody>
          <a:bodyPr/>
          <a:lstStyle>
            <a:lvl1pPr>
              <a:defRPr/>
            </a:lvl1pPr>
          </a:lstStyle>
          <a:p>
            <a:endParaRPr lang="en-US"/>
          </a:p>
        </p:txBody>
      </p:sp>
      <p:sp>
        <p:nvSpPr>
          <p:cNvPr id="20501" name="Rectangle 21"/>
          <p:cNvSpPr>
            <a:spLocks noGrp="1" noChangeArrowheads="1"/>
          </p:cNvSpPr>
          <p:nvPr>
            <p:ph type="ftr" sz="quarter" idx="3"/>
          </p:nvPr>
        </p:nvSpPr>
        <p:spPr/>
        <p:txBody>
          <a:bodyPr/>
          <a:lstStyle>
            <a:lvl1pPr>
              <a:defRPr/>
            </a:lvl1pPr>
          </a:lstStyle>
          <a:p>
            <a:endParaRPr lang="en-US"/>
          </a:p>
        </p:txBody>
      </p:sp>
      <p:sp>
        <p:nvSpPr>
          <p:cNvPr id="20502" name="Rectangle 22"/>
          <p:cNvSpPr>
            <a:spLocks noGrp="1" noChangeArrowheads="1"/>
          </p:cNvSpPr>
          <p:nvPr>
            <p:ph type="sldNum" sz="quarter" idx="4"/>
          </p:nvPr>
        </p:nvSpPr>
        <p:spPr/>
        <p:txBody>
          <a:bodyPr/>
          <a:lstStyle>
            <a:lvl1pPr>
              <a:defRPr/>
            </a:lvl1pPr>
          </a:lstStyle>
          <a:p>
            <a:fld id="{AE1FC81F-0BAA-4423-AC2D-8A1E9ECE20D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2E737F0-560B-4320-9628-1053E386EA9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1A74BF0-4016-43D8-A1E8-0E532B14E8C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ADAAD77-B9E2-4322-A447-1AD43ED72C95}"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6A1ABB5-0116-4DE5-935E-FCDFED92763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6B067A9-ACF3-400F-A652-BCDC2566562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A9D1C02-CFBB-495E-9989-352D2CBE3E3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13C2847-A8AB-40FA-8A31-63241B212F6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2BF6A87-D44C-42A0-AD37-0BCE658D5B6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C1D928A-C378-4052-A5F1-4F358113382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A17A6FD-C83B-4060-A413-29D3B5F0D25B}"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63529"/>
                <a:invGamma/>
              </a:schemeClr>
            </a:gs>
          </a:gsLst>
          <a:lin ang="5400000" scaled="1"/>
        </a:gradFill>
        <a:effectLst/>
      </p:bgPr>
    </p:bg>
    <p:spTree>
      <p:nvGrpSpPr>
        <p:cNvPr id="1" name=""/>
        <p:cNvGrpSpPr/>
        <p:nvPr/>
      </p:nvGrpSpPr>
      <p:grpSpPr>
        <a:xfrm>
          <a:off x="0" y="0"/>
          <a:ext cx="0" cy="0"/>
          <a:chOff x="0" y="0"/>
          <a:chExt cx="0" cy="0"/>
        </a:xfrm>
      </p:grpSpPr>
      <p:grpSp>
        <p:nvGrpSpPr>
          <p:cNvPr id="19458" name="Group 2"/>
          <p:cNvGrpSpPr>
            <a:grpSpLocks/>
          </p:cNvGrpSpPr>
          <p:nvPr/>
        </p:nvGrpSpPr>
        <p:grpSpPr bwMode="auto">
          <a:xfrm>
            <a:off x="4716463" y="5345113"/>
            <a:ext cx="4427537" cy="1512887"/>
            <a:chOff x="2971" y="3367"/>
            <a:chExt cx="2789" cy="953"/>
          </a:xfrm>
        </p:grpSpPr>
        <p:sp>
          <p:nvSpPr>
            <p:cNvPr id="19459"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endParaRPr lang="en-US"/>
            </a:p>
          </p:txBody>
        </p:sp>
        <p:sp>
          <p:nvSpPr>
            <p:cNvPr id="19460"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461"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462"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463"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464"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465"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466"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467"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468"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469"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470"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471"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472"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sp>
          <p:nvSpPr>
            <p:cNvPr id="19473"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endParaRPr lang="en-US"/>
            </a:p>
          </p:txBody>
        </p:sp>
      </p:grpSp>
      <p:sp>
        <p:nvSpPr>
          <p:cNvPr id="19474" name="Rectangle 18"/>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19475" name="Rectangle 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p>
        </p:txBody>
      </p:sp>
      <p:sp>
        <p:nvSpPr>
          <p:cNvPr id="19476"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endParaRPr lang="en-US"/>
          </a:p>
        </p:txBody>
      </p:sp>
      <p:sp>
        <p:nvSpPr>
          <p:cNvPr id="19477" name="Rectangle 21"/>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11D8BF19-C209-45C9-930E-06709F2C7CEE}" type="slidenum">
              <a:rPr lang="en-US"/>
              <a:pPr/>
              <a:t>‹#›</a:t>
            </a:fld>
            <a:endParaRPr lang="en-US"/>
          </a:p>
        </p:txBody>
      </p:sp>
      <p:sp>
        <p:nvSpPr>
          <p:cNvPr id="19478"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t>Clinical Chemistry</a:t>
            </a:r>
          </a:p>
        </p:txBody>
      </p:sp>
      <p:sp>
        <p:nvSpPr>
          <p:cNvPr id="2051" name="Rectangle 3"/>
          <p:cNvSpPr>
            <a:spLocks noGrp="1" noChangeArrowheads="1"/>
          </p:cNvSpPr>
          <p:nvPr>
            <p:ph type="subTitle" idx="1"/>
          </p:nvPr>
        </p:nvSpPr>
        <p:spPr/>
        <p:txBody>
          <a:bodyPr/>
          <a:lstStyle/>
          <a:p>
            <a:pPr>
              <a:lnSpc>
                <a:spcPct val="80000"/>
              </a:lnSpc>
            </a:pPr>
            <a:r>
              <a:rPr lang="en-US" sz="2400"/>
              <a:t>Reference: Laboratory Procedures for Veterinary Technicians 5</a:t>
            </a:r>
            <a:r>
              <a:rPr lang="en-US" sz="2400" baseline="30000"/>
              <a:t>th</a:t>
            </a:r>
            <a:r>
              <a:rPr lang="en-US" sz="2400"/>
              <a:t> Ed. </a:t>
            </a:r>
          </a:p>
          <a:p>
            <a:pPr>
              <a:lnSpc>
                <a:spcPct val="80000"/>
              </a:lnSpc>
            </a:pPr>
            <a:r>
              <a:rPr lang="en-US" sz="2400"/>
              <a:t>(Hendrix &amp; Sirois)</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t>Protein Assays</a:t>
            </a:r>
          </a:p>
        </p:txBody>
      </p:sp>
      <p:sp>
        <p:nvSpPr>
          <p:cNvPr id="29699" name="Rectangle 3"/>
          <p:cNvSpPr>
            <a:spLocks noGrp="1" noChangeArrowheads="1"/>
          </p:cNvSpPr>
          <p:nvPr>
            <p:ph type="body" idx="1"/>
          </p:nvPr>
        </p:nvSpPr>
        <p:spPr>
          <a:xfrm>
            <a:off x="457200" y="1371600"/>
            <a:ext cx="8229600" cy="5638800"/>
          </a:xfrm>
        </p:spPr>
        <p:txBody>
          <a:bodyPr/>
          <a:lstStyle/>
          <a:p>
            <a:pPr>
              <a:lnSpc>
                <a:spcPct val="80000"/>
              </a:lnSpc>
            </a:pPr>
            <a:r>
              <a:rPr lang="en-US" sz="2800"/>
              <a:t>Plasma proteins are produced primarily by the liver, as well as reticuloendothelial tissues, lymphoid tissues, and plasma cells</a:t>
            </a:r>
          </a:p>
          <a:p>
            <a:pPr>
              <a:lnSpc>
                <a:spcPct val="80000"/>
              </a:lnSpc>
            </a:pPr>
            <a:r>
              <a:rPr lang="en-US" sz="2800"/>
              <a:t>Plasma proteins have many functions:</a:t>
            </a:r>
          </a:p>
          <a:p>
            <a:pPr lvl="1">
              <a:lnSpc>
                <a:spcPct val="80000"/>
              </a:lnSpc>
            </a:pPr>
            <a:r>
              <a:rPr lang="en-US" sz="2400"/>
              <a:t>Form the structural matrix of all cells, organs, and tissues</a:t>
            </a:r>
          </a:p>
          <a:p>
            <a:pPr lvl="1">
              <a:lnSpc>
                <a:spcPct val="80000"/>
              </a:lnSpc>
            </a:pPr>
            <a:r>
              <a:rPr lang="en-US" sz="2400"/>
              <a:t>Maintain osmotic pressure</a:t>
            </a:r>
          </a:p>
          <a:p>
            <a:pPr lvl="1">
              <a:lnSpc>
                <a:spcPct val="80000"/>
              </a:lnSpc>
            </a:pPr>
            <a:r>
              <a:rPr lang="en-US" sz="2400"/>
              <a:t>Serve as enzymes for biochemical reactions</a:t>
            </a:r>
          </a:p>
          <a:p>
            <a:pPr lvl="1">
              <a:lnSpc>
                <a:spcPct val="80000"/>
              </a:lnSpc>
            </a:pPr>
            <a:r>
              <a:rPr lang="en-US" sz="2400"/>
              <a:t>Act as buffers in acid-base balance</a:t>
            </a:r>
          </a:p>
          <a:p>
            <a:pPr lvl="1">
              <a:lnSpc>
                <a:spcPct val="80000"/>
              </a:lnSpc>
            </a:pPr>
            <a:r>
              <a:rPr lang="en-US" sz="2400"/>
              <a:t>Serve as hormones</a:t>
            </a:r>
          </a:p>
          <a:p>
            <a:pPr lvl="1">
              <a:lnSpc>
                <a:spcPct val="80000"/>
              </a:lnSpc>
            </a:pPr>
            <a:r>
              <a:rPr lang="en-US" sz="2400"/>
              <a:t>Function in blood coagulation</a:t>
            </a:r>
          </a:p>
          <a:p>
            <a:pPr lvl="1">
              <a:lnSpc>
                <a:spcPct val="80000"/>
              </a:lnSpc>
            </a:pPr>
            <a:r>
              <a:rPr lang="en-US" sz="2400"/>
              <a:t>Defend the body against pathogenic microorganisms</a:t>
            </a:r>
          </a:p>
          <a:p>
            <a:pPr lvl="1">
              <a:lnSpc>
                <a:spcPct val="80000"/>
              </a:lnSpc>
            </a:pPr>
            <a:r>
              <a:rPr lang="en-US" sz="2400"/>
              <a:t>Serve as transport/carrier molecules for most constituents of plasma</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en-US"/>
              <a:t>Bicarbonate</a:t>
            </a:r>
          </a:p>
        </p:txBody>
      </p:sp>
      <p:sp>
        <p:nvSpPr>
          <p:cNvPr id="130051" name="Rectangle 3"/>
          <p:cNvSpPr>
            <a:spLocks noGrp="1" noChangeArrowheads="1"/>
          </p:cNvSpPr>
          <p:nvPr>
            <p:ph type="body" idx="1"/>
          </p:nvPr>
        </p:nvSpPr>
        <p:spPr>
          <a:xfrm>
            <a:off x="457200" y="1600200"/>
            <a:ext cx="8229600" cy="4953000"/>
          </a:xfrm>
        </p:spPr>
        <p:txBody>
          <a:bodyPr/>
          <a:lstStyle/>
          <a:p>
            <a:pPr>
              <a:lnSpc>
                <a:spcPct val="80000"/>
              </a:lnSpc>
            </a:pPr>
            <a:r>
              <a:rPr lang="en-US" sz="2800"/>
              <a:t>Second most common anion of plasma.</a:t>
            </a:r>
          </a:p>
          <a:p>
            <a:pPr>
              <a:lnSpc>
                <a:spcPct val="80000"/>
              </a:lnSpc>
            </a:pPr>
            <a:r>
              <a:rPr lang="en-US" sz="2800"/>
              <a:t>Functions in the bicarbonate/carbonic acid buffer system and aids in the transport of carbon dioxide from the tissues to the lungs.</a:t>
            </a:r>
          </a:p>
          <a:p>
            <a:pPr>
              <a:lnSpc>
                <a:spcPct val="80000"/>
              </a:lnSpc>
            </a:pPr>
            <a:r>
              <a:rPr lang="en-US" sz="2800"/>
              <a:t>Kidney regulates bicarbonate levels in the body by excreting excesses after it has resorbed all that it needed.</a:t>
            </a:r>
          </a:p>
          <a:p>
            <a:pPr>
              <a:lnSpc>
                <a:spcPct val="80000"/>
              </a:lnSpc>
            </a:pPr>
            <a:r>
              <a:rPr lang="en-US" sz="2800"/>
              <a:t>Levels are frequently estimated from blood carbon dioxide levels (arterial blood = best)</a:t>
            </a:r>
          </a:p>
          <a:p>
            <a:pPr>
              <a:lnSpc>
                <a:spcPct val="80000"/>
              </a:lnSpc>
            </a:pPr>
            <a:r>
              <a:rPr lang="en-US" sz="2800"/>
              <a:t>Bicarbonate level is approximately 95% of the total carbon dioxide measured.</a:t>
            </a:r>
          </a:p>
          <a:p>
            <a:pPr>
              <a:lnSpc>
                <a:spcPct val="80000"/>
              </a:lnSpc>
              <a:buFont typeface="Wingdings" pitchFamily="2" charset="2"/>
              <a:buNone/>
            </a:pPr>
            <a:endParaRPr lang="en-US"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dirty="0"/>
              <a:t>Protein Assays</a:t>
            </a:r>
          </a:p>
        </p:txBody>
      </p:sp>
      <p:sp>
        <p:nvSpPr>
          <p:cNvPr id="45059" name="Rectangle 3"/>
          <p:cNvSpPr>
            <a:spLocks noGrp="1" noChangeArrowheads="1"/>
          </p:cNvSpPr>
          <p:nvPr>
            <p:ph type="body" idx="1"/>
          </p:nvPr>
        </p:nvSpPr>
        <p:spPr>
          <a:xfrm>
            <a:off x="457200" y="1600200"/>
            <a:ext cx="8686800" cy="5029200"/>
          </a:xfrm>
        </p:spPr>
        <p:txBody>
          <a:bodyPr/>
          <a:lstStyle/>
          <a:p>
            <a:r>
              <a:rPr lang="en-US" b="1" dirty="0">
                <a:solidFill>
                  <a:schemeClr val="folHlink"/>
                </a:solidFill>
              </a:rPr>
              <a:t>Total Plasma Protein</a:t>
            </a:r>
            <a:endParaRPr lang="en-US" b="1" dirty="0"/>
          </a:p>
          <a:p>
            <a:r>
              <a:rPr lang="en-US" dirty="0">
                <a:solidFill>
                  <a:schemeClr val="folHlink"/>
                </a:solidFill>
              </a:rPr>
              <a:t>Total Serum Protein</a:t>
            </a:r>
            <a:endParaRPr lang="en-US" dirty="0"/>
          </a:p>
          <a:p>
            <a:r>
              <a:rPr lang="en-US" b="1" dirty="0">
                <a:solidFill>
                  <a:schemeClr val="folHlink"/>
                </a:solidFill>
              </a:rPr>
              <a:t>Albumin</a:t>
            </a:r>
          </a:p>
          <a:p>
            <a:r>
              <a:rPr lang="en-US" dirty="0">
                <a:solidFill>
                  <a:schemeClr val="folHlink"/>
                </a:solidFill>
              </a:rPr>
              <a:t>Globulins</a:t>
            </a:r>
          </a:p>
          <a:p>
            <a:r>
              <a:rPr lang="en-US" dirty="0">
                <a:solidFill>
                  <a:schemeClr val="folHlink"/>
                </a:solidFill>
              </a:rPr>
              <a:t>Albumin/Globulin Ratio</a:t>
            </a:r>
          </a:p>
          <a:p>
            <a:r>
              <a:rPr lang="en-US" b="1" dirty="0">
                <a:solidFill>
                  <a:schemeClr val="folHlink"/>
                </a:solidFill>
              </a:rPr>
              <a:t>Fibrinogen</a:t>
            </a:r>
          </a:p>
          <a:p>
            <a:endParaRPr lang="en-US" dirty="0">
              <a:solidFill>
                <a:schemeClr val="folHlink"/>
              </a:solidFill>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dirty="0" smtClean="0"/>
              <a:t>Total Protein</a:t>
            </a:r>
            <a:endParaRPr lang="en-US" dirty="0"/>
          </a:p>
        </p:txBody>
      </p:sp>
      <p:sp>
        <p:nvSpPr>
          <p:cNvPr id="30723" name="Rectangle 3"/>
          <p:cNvSpPr>
            <a:spLocks noGrp="1" noChangeArrowheads="1"/>
          </p:cNvSpPr>
          <p:nvPr>
            <p:ph type="body" idx="1"/>
          </p:nvPr>
        </p:nvSpPr>
        <p:spPr/>
        <p:txBody>
          <a:bodyPr/>
          <a:lstStyle/>
          <a:p>
            <a:r>
              <a:rPr lang="en-US" sz="2800" u="sng" dirty="0"/>
              <a:t>Total plasma protein</a:t>
            </a:r>
            <a:r>
              <a:rPr lang="en-US" sz="2800" dirty="0"/>
              <a:t> measurements include fibrinogen values; </a:t>
            </a:r>
            <a:r>
              <a:rPr lang="en-US" sz="2800" u="sng" dirty="0"/>
              <a:t>total serum protein</a:t>
            </a:r>
            <a:r>
              <a:rPr lang="en-US" sz="2800" dirty="0"/>
              <a:t> determinations measure all the protein fractions except fibrinogen.</a:t>
            </a:r>
          </a:p>
          <a:p>
            <a:r>
              <a:rPr lang="en-US" sz="2800" dirty="0"/>
              <a:t>Total protein concentration may be affected by altered hepatic synthesis, altered protein distribution, and altered protein breakdown or excretion, as well as dehydration or </a:t>
            </a:r>
            <a:r>
              <a:rPr lang="en-US" sz="2800" dirty="0" err="1"/>
              <a:t>overhydration</a:t>
            </a:r>
            <a:r>
              <a:rPr lang="en-US" sz="2800" dirty="0" smtClean="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Total Protein</a:t>
            </a:r>
            <a:endParaRPr lang="en-US" dirty="0"/>
          </a:p>
        </p:txBody>
      </p:sp>
      <p:sp>
        <p:nvSpPr>
          <p:cNvPr id="3" name="Content Placeholder 2"/>
          <p:cNvSpPr>
            <a:spLocks noGrp="1"/>
          </p:cNvSpPr>
          <p:nvPr>
            <p:ph idx="1"/>
          </p:nvPr>
        </p:nvSpPr>
        <p:spPr/>
        <p:txBody>
          <a:bodyPr/>
          <a:lstStyle/>
          <a:p>
            <a:r>
              <a:rPr lang="en-US" dirty="0" smtClean="0"/>
              <a:t>Alterations in plasma protein concentrations occur in a variety of disease conditions, especially disease of liver and kidneys.</a:t>
            </a:r>
          </a:p>
          <a:p>
            <a:r>
              <a:rPr lang="en-US" dirty="0" smtClean="0"/>
              <a:t>Age-related changes in plasma protein are also seen.</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28600" y="277813"/>
            <a:ext cx="8458200" cy="1139825"/>
          </a:xfrm>
        </p:spPr>
        <p:txBody>
          <a:bodyPr/>
          <a:lstStyle/>
          <a:p>
            <a:r>
              <a:rPr lang="en-US" sz="3200"/>
              <a:t>Determination of Total Protein Levels: Refractometric &amp; Biuret Photometric Methods</a:t>
            </a:r>
          </a:p>
        </p:txBody>
      </p:sp>
      <p:sp>
        <p:nvSpPr>
          <p:cNvPr id="31747" name="Rectangle 3"/>
          <p:cNvSpPr>
            <a:spLocks noGrp="1" noChangeArrowheads="1"/>
          </p:cNvSpPr>
          <p:nvPr>
            <p:ph type="body" idx="1"/>
          </p:nvPr>
        </p:nvSpPr>
        <p:spPr>
          <a:xfrm>
            <a:off x="457200" y="1600200"/>
            <a:ext cx="8229600" cy="4953000"/>
          </a:xfrm>
        </p:spPr>
        <p:txBody>
          <a:bodyPr/>
          <a:lstStyle/>
          <a:p>
            <a:r>
              <a:rPr lang="en-US" sz="2800" b="1"/>
              <a:t>Refractometric method </a:t>
            </a:r>
            <a:r>
              <a:rPr lang="en-US" sz="2800"/>
              <a:t> measures the refractive index of serum or plasma with a refractometer.</a:t>
            </a:r>
          </a:p>
          <a:p>
            <a:r>
              <a:rPr lang="en-US" sz="2800" u="sng"/>
              <a:t>Refractive index</a:t>
            </a:r>
            <a:r>
              <a:rPr lang="en-US" sz="2800"/>
              <a:t> of the sample is a function of the concentration of solid particles in the sample.  In plasma, the primary solids are the proteins.</a:t>
            </a:r>
          </a:p>
          <a:p>
            <a:r>
              <a:rPr lang="en-US" sz="2800" b="1"/>
              <a:t>Biuret method</a:t>
            </a:r>
            <a:r>
              <a:rPr lang="en-US" sz="2800"/>
              <a:t> measures the number of molecules containing more than three peptide bonds in serum or plasma.</a:t>
            </a:r>
            <a:endParaRPr lang="en-US" sz="2800"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dirty="0"/>
              <a:t>Albumin</a:t>
            </a:r>
          </a:p>
        </p:txBody>
      </p:sp>
      <p:sp>
        <p:nvSpPr>
          <p:cNvPr id="33795" name="Rectangle 3"/>
          <p:cNvSpPr>
            <a:spLocks noGrp="1" noChangeArrowheads="1"/>
          </p:cNvSpPr>
          <p:nvPr>
            <p:ph type="body" idx="1"/>
          </p:nvPr>
        </p:nvSpPr>
        <p:spPr>
          <a:xfrm>
            <a:off x="457200" y="1371600"/>
            <a:ext cx="8229600" cy="4530725"/>
          </a:xfrm>
        </p:spPr>
        <p:txBody>
          <a:bodyPr/>
          <a:lstStyle/>
          <a:p>
            <a:r>
              <a:rPr lang="en-US" sz="2800" dirty="0"/>
              <a:t>Albumin comprises 35% to 50% of the total plasma protein in most animals.</a:t>
            </a:r>
          </a:p>
          <a:p>
            <a:r>
              <a:rPr lang="en-US" sz="2800" dirty="0"/>
              <a:t>Significant </a:t>
            </a:r>
            <a:r>
              <a:rPr lang="en-US" sz="2800" dirty="0" err="1"/>
              <a:t>hypoproteinemia</a:t>
            </a:r>
            <a:r>
              <a:rPr lang="en-US" sz="2800" dirty="0"/>
              <a:t> is most likely caused by albumin loss.</a:t>
            </a:r>
          </a:p>
          <a:p>
            <a:r>
              <a:rPr lang="en-US" sz="2800" dirty="0" smtClean="0"/>
              <a:t>Synthesized by </a:t>
            </a:r>
            <a:r>
              <a:rPr lang="en-US" sz="2800" dirty="0" err="1" smtClean="0"/>
              <a:t>hepatocytes</a:t>
            </a:r>
            <a:endParaRPr lang="en-US" sz="2800" dirty="0" smtClean="0"/>
          </a:p>
          <a:p>
            <a:r>
              <a:rPr lang="en-US" sz="2800" dirty="0" smtClean="0"/>
              <a:t>Liver </a:t>
            </a:r>
            <a:r>
              <a:rPr lang="en-US" sz="2800" dirty="0"/>
              <a:t>disease, renal disease, dietary intake, and intestinal protein absorption may influence the plasma albumin level</a:t>
            </a:r>
            <a:r>
              <a:rPr lang="en-US" sz="2800" dirty="0" smtClean="0"/>
              <a:t>.</a:t>
            </a:r>
          </a:p>
          <a:p>
            <a:r>
              <a:rPr lang="en-US" sz="2800" dirty="0" smtClean="0"/>
              <a:t>Major binding, transport protein in blood; responsible for maintaining osmotic pressure of plasma</a:t>
            </a:r>
          </a:p>
          <a:p>
            <a:endParaRPr 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z="4000"/>
              <a:t>Globulins: Complex Group of Proteins</a:t>
            </a:r>
          </a:p>
        </p:txBody>
      </p:sp>
      <p:sp>
        <p:nvSpPr>
          <p:cNvPr id="34819" name="Rectangle 3"/>
          <p:cNvSpPr>
            <a:spLocks noGrp="1" noChangeArrowheads="1"/>
          </p:cNvSpPr>
          <p:nvPr>
            <p:ph type="body" idx="1"/>
          </p:nvPr>
        </p:nvSpPr>
        <p:spPr/>
        <p:txBody>
          <a:bodyPr/>
          <a:lstStyle/>
          <a:p>
            <a:r>
              <a:rPr lang="en-US" sz="2800" b="1" dirty="0"/>
              <a:t>Alpha globulins </a:t>
            </a:r>
            <a:r>
              <a:rPr lang="en-US" sz="2800" dirty="0"/>
              <a:t>are synthesized in the liver and primarily transport and bind </a:t>
            </a:r>
            <a:r>
              <a:rPr lang="en-US" sz="2800" dirty="0" smtClean="0"/>
              <a:t>proteins (include HDL &amp; VLDL).</a:t>
            </a:r>
            <a:endParaRPr lang="en-US" sz="2800" dirty="0"/>
          </a:p>
          <a:p>
            <a:r>
              <a:rPr lang="en-US" sz="2800" b="1" dirty="0"/>
              <a:t>Beta globulins </a:t>
            </a:r>
            <a:r>
              <a:rPr lang="en-US" sz="2800" dirty="0"/>
              <a:t>include </a:t>
            </a:r>
            <a:r>
              <a:rPr lang="en-US" sz="2800" dirty="0" smtClean="0"/>
              <a:t>complement, </a:t>
            </a:r>
            <a:r>
              <a:rPr lang="en-US" sz="2800" dirty="0" err="1"/>
              <a:t>transferrin</a:t>
            </a:r>
            <a:r>
              <a:rPr lang="en-US" sz="2800" dirty="0"/>
              <a:t>, and </a:t>
            </a:r>
            <a:r>
              <a:rPr lang="en-US" sz="2800" dirty="0" err="1"/>
              <a:t>ferritin</a:t>
            </a:r>
            <a:endParaRPr lang="en-US" sz="2800" dirty="0"/>
          </a:p>
          <a:p>
            <a:r>
              <a:rPr lang="en-US" sz="2800" b="1" dirty="0"/>
              <a:t>Gamma globulins </a:t>
            </a:r>
            <a:r>
              <a:rPr lang="en-US" sz="2800" dirty="0"/>
              <a:t>(</a:t>
            </a:r>
            <a:r>
              <a:rPr lang="en-US" sz="2800" dirty="0" err="1"/>
              <a:t>immunobulins</a:t>
            </a:r>
            <a:r>
              <a:rPr lang="en-US" sz="2800" dirty="0"/>
              <a:t>) are synthesized by plasma cells</a:t>
            </a:r>
          </a:p>
          <a:p>
            <a:r>
              <a:rPr lang="en-US" sz="2800" dirty="0"/>
              <a:t>Concentration </a:t>
            </a:r>
            <a:r>
              <a:rPr lang="en-US" sz="2800" dirty="0" smtClean="0"/>
              <a:t>estimated </a:t>
            </a:r>
            <a:r>
              <a:rPr lang="en-US" sz="2800" dirty="0"/>
              <a:t>by determining </a:t>
            </a:r>
            <a:r>
              <a:rPr lang="en-US" sz="2800" u="sng" dirty="0"/>
              <a:t>difference between total protein and albumin concentrat</a:t>
            </a:r>
            <a:r>
              <a:rPr lang="en-US" sz="2800" dirty="0"/>
              <a:t>ions.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Albumin/globulin (A/G) ratio</a:t>
            </a:r>
          </a:p>
        </p:txBody>
      </p:sp>
      <p:sp>
        <p:nvSpPr>
          <p:cNvPr id="35843" name="Rectangle 3"/>
          <p:cNvSpPr>
            <a:spLocks noGrp="1" noChangeArrowheads="1"/>
          </p:cNvSpPr>
          <p:nvPr>
            <p:ph type="body" idx="1"/>
          </p:nvPr>
        </p:nvSpPr>
        <p:spPr>
          <a:xfrm>
            <a:off x="457200" y="1600200"/>
            <a:ext cx="8686800" cy="4530725"/>
          </a:xfrm>
        </p:spPr>
        <p:txBody>
          <a:bodyPr/>
          <a:lstStyle/>
          <a:p>
            <a:r>
              <a:rPr lang="en-US" dirty="0"/>
              <a:t>Alteration in the normal ratio is frequently the first indication of a protein abnormality</a:t>
            </a:r>
          </a:p>
          <a:p>
            <a:r>
              <a:rPr lang="en-US" dirty="0"/>
              <a:t>Determined by dividing the albumin concentration by the globulin concentration</a:t>
            </a:r>
            <a:r>
              <a:rPr lang="en-US" dirty="0" smtClean="0"/>
              <a:t>.</a:t>
            </a:r>
          </a:p>
          <a:p>
            <a:r>
              <a:rPr lang="en-US" dirty="0" smtClean="0"/>
              <a:t>In dogs and horses albumin&gt;globulin</a:t>
            </a:r>
          </a:p>
          <a:p>
            <a:r>
              <a:rPr lang="en-US" dirty="0" smtClean="0"/>
              <a:t>In cats and cattle, albumin=/&lt;globulin</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t>Fibrinogen</a:t>
            </a:r>
          </a:p>
        </p:txBody>
      </p:sp>
      <p:sp>
        <p:nvSpPr>
          <p:cNvPr id="36867" name="Rectangle 3"/>
          <p:cNvSpPr>
            <a:spLocks noGrp="1" noChangeArrowheads="1"/>
          </p:cNvSpPr>
          <p:nvPr>
            <p:ph type="body" idx="1"/>
          </p:nvPr>
        </p:nvSpPr>
        <p:spPr>
          <a:xfrm>
            <a:off x="457200" y="1600200"/>
            <a:ext cx="8534400" cy="4530725"/>
          </a:xfrm>
        </p:spPr>
        <p:txBody>
          <a:bodyPr/>
          <a:lstStyle/>
          <a:p>
            <a:r>
              <a:rPr lang="en-US" dirty="0"/>
              <a:t>3% to 6% of the total plasma protein </a:t>
            </a:r>
            <a:r>
              <a:rPr lang="en-US" dirty="0" smtClean="0"/>
              <a:t>content</a:t>
            </a:r>
          </a:p>
          <a:p>
            <a:r>
              <a:rPr lang="en-US" dirty="0" smtClean="0"/>
              <a:t>Synthesized by </a:t>
            </a:r>
            <a:r>
              <a:rPr lang="en-US" dirty="0" err="1" smtClean="0"/>
              <a:t>hepatocytes</a:t>
            </a:r>
            <a:endParaRPr lang="en-US" dirty="0" smtClean="0"/>
          </a:p>
          <a:p>
            <a:r>
              <a:rPr lang="en-US" dirty="0" smtClean="0"/>
              <a:t>Elevation occurs with acute inflammation or tissue damage.</a:t>
            </a:r>
            <a:endParaRPr lang="en-US" dirty="0"/>
          </a:p>
          <a:p>
            <a:r>
              <a:rPr lang="en-US" dirty="0"/>
              <a:t>Most common method of fibrinogen evaluation is the heat precipitation test (you can review this in chapter 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dirty="0" err="1"/>
              <a:t>Hepatobiliary</a:t>
            </a:r>
            <a:r>
              <a:rPr lang="en-US" dirty="0"/>
              <a:t> Assays</a:t>
            </a:r>
          </a:p>
        </p:txBody>
      </p:sp>
      <p:sp>
        <p:nvSpPr>
          <p:cNvPr id="37891" name="Rectangle 3"/>
          <p:cNvSpPr>
            <a:spLocks noGrp="1" noChangeArrowheads="1"/>
          </p:cNvSpPr>
          <p:nvPr>
            <p:ph type="body" idx="1"/>
          </p:nvPr>
        </p:nvSpPr>
        <p:spPr>
          <a:xfrm>
            <a:off x="457200" y="1371600"/>
            <a:ext cx="8229600" cy="4530725"/>
          </a:xfrm>
        </p:spPr>
        <p:txBody>
          <a:bodyPr/>
          <a:lstStyle/>
          <a:p>
            <a:pPr>
              <a:lnSpc>
                <a:spcPct val="90000"/>
              </a:lnSpc>
            </a:pPr>
            <a:r>
              <a:rPr lang="en-US" dirty="0"/>
              <a:t>Liver functions include:</a:t>
            </a:r>
          </a:p>
          <a:p>
            <a:pPr lvl="1">
              <a:lnSpc>
                <a:spcPct val="90000"/>
              </a:lnSpc>
            </a:pPr>
            <a:r>
              <a:rPr lang="en-US" dirty="0">
                <a:solidFill>
                  <a:schemeClr val="hlink"/>
                </a:solidFill>
              </a:rPr>
              <a:t>metabolism</a:t>
            </a:r>
            <a:r>
              <a:rPr lang="en-US" dirty="0"/>
              <a:t> of amino acids, carbohydrates, and lipids</a:t>
            </a:r>
          </a:p>
          <a:p>
            <a:pPr lvl="1">
              <a:lnSpc>
                <a:spcPct val="90000"/>
              </a:lnSpc>
            </a:pPr>
            <a:r>
              <a:rPr lang="en-US" dirty="0">
                <a:solidFill>
                  <a:schemeClr val="hlink"/>
                </a:solidFill>
              </a:rPr>
              <a:t>synthesis</a:t>
            </a:r>
            <a:r>
              <a:rPr lang="en-US" dirty="0"/>
              <a:t> of albumin, cholesterol, plasma protein, and clotting factors</a:t>
            </a:r>
          </a:p>
          <a:p>
            <a:pPr lvl="1">
              <a:lnSpc>
                <a:spcPct val="90000"/>
              </a:lnSpc>
            </a:pPr>
            <a:r>
              <a:rPr lang="en-US" dirty="0">
                <a:solidFill>
                  <a:schemeClr val="hlink"/>
                </a:solidFill>
              </a:rPr>
              <a:t>digestion and absorption</a:t>
            </a:r>
            <a:r>
              <a:rPr lang="en-US" dirty="0"/>
              <a:t> of nutrients related to bile formation</a:t>
            </a:r>
          </a:p>
          <a:p>
            <a:pPr lvl="1">
              <a:lnSpc>
                <a:spcPct val="90000"/>
              </a:lnSpc>
            </a:pPr>
            <a:r>
              <a:rPr lang="en-US" dirty="0">
                <a:solidFill>
                  <a:schemeClr val="hlink"/>
                </a:solidFill>
              </a:rPr>
              <a:t>secretion</a:t>
            </a:r>
            <a:r>
              <a:rPr lang="en-US" dirty="0"/>
              <a:t> of </a:t>
            </a:r>
            <a:r>
              <a:rPr lang="en-US" dirty="0" err="1"/>
              <a:t>bilirubin</a:t>
            </a:r>
            <a:r>
              <a:rPr lang="en-US" dirty="0"/>
              <a:t>, or bile</a:t>
            </a:r>
          </a:p>
          <a:p>
            <a:pPr lvl="1">
              <a:lnSpc>
                <a:spcPct val="90000"/>
              </a:lnSpc>
            </a:pPr>
            <a:r>
              <a:rPr lang="en-US" dirty="0">
                <a:solidFill>
                  <a:schemeClr val="hlink"/>
                </a:solidFill>
              </a:rPr>
              <a:t>elimination</a:t>
            </a:r>
            <a:r>
              <a:rPr lang="en-US" dirty="0"/>
              <a:t>, such as detoxification of toxins and catabolism of certain </a:t>
            </a:r>
            <a:r>
              <a:rPr lang="en-US" dirty="0" smtClean="0"/>
              <a:t>drugs</a:t>
            </a:r>
          </a:p>
          <a:p>
            <a:pPr>
              <a:lnSpc>
                <a:spcPct val="90000"/>
              </a:lnSpc>
            </a:pPr>
            <a:r>
              <a:rPr lang="en-US" dirty="0" smtClean="0"/>
              <a:t>These functions are run by </a:t>
            </a:r>
            <a:r>
              <a:rPr lang="en-US" u="sng" dirty="0" smtClean="0"/>
              <a:t>enzymatic</a:t>
            </a:r>
            <a:r>
              <a:rPr lang="en-US" dirty="0" smtClean="0"/>
              <a:t> </a:t>
            </a:r>
            <a:r>
              <a:rPr lang="en-US" u="sng" dirty="0" smtClean="0"/>
              <a:t>reactions</a:t>
            </a:r>
            <a:r>
              <a:rPr lang="en-US"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t>Sample Collection &amp; Handling</a:t>
            </a:r>
          </a:p>
        </p:txBody>
      </p:sp>
      <p:sp>
        <p:nvSpPr>
          <p:cNvPr id="22531" name="Rectangle 3"/>
          <p:cNvSpPr>
            <a:spLocks noGrp="1" noChangeArrowheads="1"/>
          </p:cNvSpPr>
          <p:nvPr>
            <p:ph type="body" idx="1"/>
          </p:nvPr>
        </p:nvSpPr>
        <p:spPr>
          <a:xfrm>
            <a:off x="457200" y="1600200"/>
            <a:ext cx="8229600" cy="4876800"/>
          </a:xfrm>
        </p:spPr>
        <p:txBody>
          <a:bodyPr/>
          <a:lstStyle/>
          <a:p>
            <a:r>
              <a:rPr lang="en-US" sz="2800"/>
              <a:t>Most chemical analyses require collection and preparation of serum samples</a:t>
            </a:r>
          </a:p>
          <a:p>
            <a:r>
              <a:rPr lang="en-US" sz="2800"/>
              <a:t>Whole blood or blood plasma used for some test methods or with specific types of equipment</a:t>
            </a:r>
          </a:p>
          <a:p>
            <a:pPr lvl="1"/>
            <a:r>
              <a:rPr lang="en-US" sz="2400"/>
              <a:t>Do not use EDTA; heparin is a good choice for clinical chemistry samples</a:t>
            </a:r>
          </a:p>
          <a:p>
            <a:r>
              <a:rPr lang="en-US" sz="2800"/>
              <a:t>Most adverse influences on sample quality can be avoided by careful consideration of sample collection and handling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t>Hepatobiliary Assays</a:t>
            </a:r>
          </a:p>
        </p:txBody>
      </p:sp>
      <p:sp>
        <p:nvSpPr>
          <p:cNvPr id="38915" name="Rectangle 3"/>
          <p:cNvSpPr>
            <a:spLocks noGrp="1" noChangeArrowheads="1"/>
          </p:cNvSpPr>
          <p:nvPr>
            <p:ph type="body" idx="1"/>
          </p:nvPr>
        </p:nvSpPr>
        <p:spPr>
          <a:xfrm>
            <a:off x="457200" y="1600200"/>
            <a:ext cx="8229600" cy="4876800"/>
          </a:xfrm>
        </p:spPr>
        <p:txBody>
          <a:bodyPr/>
          <a:lstStyle/>
          <a:p>
            <a:r>
              <a:rPr lang="en-US" sz="2800" dirty="0"/>
              <a:t>The gallbladder is closely associated with the liver, both anatomically and functionally; its primary function is as a storage site for bile.</a:t>
            </a:r>
          </a:p>
          <a:p>
            <a:r>
              <a:rPr lang="en-US" sz="2800" dirty="0" smtClean="0"/>
              <a:t>Malfunctions in the liver or gallbladder result in CS such as jaundice, </a:t>
            </a:r>
            <a:r>
              <a:rPr lang="en-US" sz="2800" dirty="0" err="1" smtClean="0"/>
              <a:t>hypoalbuminemia</a:t>
            </a:r>
            <a:r>
              <a:rPr lang="en-US" sz="2800" dirty="0" smtClean="0"/>
              <a:t>, problems with </a:t>
            </a:r>
            <a:r>
              <a:rPr lang="en-US" sz="2800" dirty="0" err="1" smtClean="0"/>
              <a:t>hemostasis</a:t>
            </a:r>
            <a:r>
              <a:rPr lang="en-US" sz="2800" dirty="0" smtClean="0"/>
              <a:t>, hypoglycemia, </a:t>
            </a:r>
            <a:r>
              <a:rPr lang="en-US" sz="2800" dirty="0" err="1" smtClean="0"/>
              <a:t>hyperlipoproteinemia</a:t>
            </a:r>
            <a:r>
              <a:rPr lang="en-US" sz="2800" dirty="0" smtClean="0"/>
              <a:t>, and </a:t>
            </a:r>
            <a:r>
              <a:rPr lang="en-US" sz="2800" dirty="0" err="1" smtClean="0"/>
              <a:t>hepatoencephalopathy</a:t>
            </a:r>
            <a:r>
              <a:rPr lang="en-US" sz="2800" dirty="0" smtClean="0"/>
              <a:t>.</a:t>
            </a:r>
            <a:endParaRPr 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Liver Disease vs. Liver Failure</a:t>
            </a:r>
            <a:endParaRPr lang="en-US" dirty="0"/>
          </a:p>
        </p:txBody>
      </p:sp>
      <p:sp>
        <p:nvSpPr>
          <p:cNvPr id="3" name="Content Placeholder 2"/>
          <p:cNvSpPr>
            <a:spLocks noGrp="1"/>
          </p:cNvSpPr>
          <p:nvPr>
            <p:ph idx="1"/>
          </p:nvPr>
        </p:nvSpPr>
        <p:spPr>
          <a:xfrm>
            <a:off x="457200" y="1600200"/>
            <a:ext cx="8229600" cy="4953000"/>
          </a:xfrm>
        </p:spPr>
        <p:txBody>
          <a:bodyPr/>
          <a:lstStyle/>
          <a:p>
            <a:r>
              <a:rPr lang="en-US" sz="2400" dirty="0" smtClean="0"/>
              <a:t>Liver disease includes any process resulting in </a:t>
            </a:r>
            <a:r>
              <a:rPr lang="en-US" sz="2400" u="sng" dirty="0" err="1" smtClean="0"/>
              <a:t>hepatocyte</a:t>
            </a:r>
            <a:r>
              <a:rPr lang="en-US" sz="2400" u="sng" dirty="0" smtClean="0"/>
              <a:t> injury</a:t>
            </a:r>
            <a:r>
              <a:rPr lang="en-US" sz="2400" dirty="0" smtClean="0"/>
              <a:t>, </a:t>
            </a:r>
            <a:r>
              <a:rPr lang="en-US" sz="2400" u="sng" dirty="0" err="1" smtClean="0"/>
              <a:t>cholestasis</a:t>
            </a:r>
            <a:r>
              <a:rPr lang="en-US" sz="2400" dirty="0" smtClean="0"/>
              <a:t>, or </a:t>
            </a:r>
            <a:r>
              <a:rPr lang="en-US" sz="2400" u="sng" dirty="0" smtClean="0"/>
              <a:t>both</a:t>
            </a:r>
            <a:r>
              <a:rPr lang="en-US" sz="2400" dirty="0" smtClean="0"/>
              <a:t>.</a:t>
            </a:r>
          </a:p>
          <a:p>
            <a:r>
              <a:rPr lang="en-US" sz="2400" dirty="0" smtClean="0"/>
              <a:t>These include hypoxia, metabolic diseases, </a:t>
            </a:r>
            <a:r>
              <a:rPr lang="en-US" sz="2400" dirty="0" err="1" smtClean="0"/>
              <a:t>toxicoses</a:t>
            </a:r>
            <a:r>
              <a:rPr lang="en-US" sz="2400" dirty="0" smtClean="0"/>
              <a:t>, inflammation, </a:t>
            </a:r>
            <a:r>
              <a:rPr lang="en-US" sz="2400" dirty="0" err="1" smtClean="0"/>
              <a:t>neoplasia</a:t>
            </a:r>
            <a:r>
              <a:rPr lang="en-US" sz="2400" dirty="0" smtClean="0"/>
              <a:t>, trauma, and bile duct blockage.</a:t>
            </a:r>
          </a:p>
          <a:p>
            <a:r>
              <a:rPr lang="en-US" sz="2400" dirty="0" smtClean="0"/>
              <a:t>Liver failure usually results from some form of liver disease and is recognized by both </a:t>
            </a:r>
            <a:r>
              <a:rPr lang="en-US" sz="2400" u="sng" dirty="0" smtClean="0"/>
              <a:t>failure to clear the blood of those substances normally eliminated by the liver</a:t>
            </a:r>
            <a:r>
              <a:rPr lang="en-US" sz="2400" dirty="0" smtClean="0"/>
              <a:t> and by </a:t>
            </a:r>
            <a:r>
              <a:rPr lang="en-US" sz="2400" u="sng" dirty="0" smtClean="0"/>
              <a:t>failure to synthesize those substances normally produced by the liver</a:t>
            </a:r>
            <a:r>
              <a:rPr lang="en-US" sz="2400" dirty="0" smtClean="0"/>
              <a:t>.</a:t>
            </a:r>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Liver Disease vs. Liver Failure</a:t>
            </a:r>
            <a:endParaRPr lang="en-US" dirty="0"/>
          </a:p>
        </p:txBody>
      </p:sp>
      <p:sp>
        <p:nvSpPr>
          <p:cNvPr id="3" name="Content Placeholder 2"/>
          <p:cNvSpPr>
            <a:spLocks noGrp="1"/>
          </p:cNvSpPr>
          <p:nvPr>
            <p:ph idx="1"/>
          </p:nvPr>
        </p:nvSpPr>
        <p:spPr/>
        <p:txBody>
          <a:bodyPr/>
          <a:lstStyle/>
          <a:p>
            <a:r>
              <a:rPr lang="en-US" dirty="0" smtClean="0"/>
              <a:t>Liver disease does not always result in liver failure.</a:t>
            </a:r>
          </a:p>
          <a:p>
            <a:r>
              <a:rPr lang="en-US" dirty="0" smtClean="0"/>
              <a:t>Hepatic cells are capable of regeneration if damaged.</a:t>
            </a:r>
          </a:p>
          <a:p>
            <a:r>
              <a:rPr lang="en-US" dirty="0" smtClean="0"/>
              <a:t>70% to 80% of liver function must be lost before liver failure occurs.</a:t>
            </a:r>
          </a:p>
          <a:p>
            <a:r>
              <a:rPr lang="en-US" dirty="0" smtClean="0"/>
              <a:t>Usually liver disease has to be greatly progressed before clinical signs appear.</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dirty="0" err="1"/>
              <a:t>Hepatobiliary</a:t>
            </a:r>
            <a:r>
              <a:rPr lang="en-US" dirty="0"/>
              <a:t> Assays</a:t>
            </a:r>
          </a:p>
        </p:txBody>
      </p:sp>
      <p:sp>
        <p:nvSpPr>
          <p:cNvPr id="39939" name="Rectangle 3"/>
          <p:cNvSpPr>
            <a:spLocks noGrp="1" noChangeArrowheads="1"/>
          </p:cNvSpPr>
          <p:nvPr>
            <p:ph type="body" idx="1"/>
          </p:nvPr>
        </p:nvSpPr>
        <p:spPr/>
        <p:txBody>
          <a:bodyPr/>
          <a:lstStyle/>
          <a:p>
            <a:r>
              <a:rPr lang="en-US" sz="2800" dirty="0" smtClean="0"/>
              <a:t>Tests for liver disease or failure fall into three categories:</a:t>
            </a:r>
          </a:p>
          <a:p>
            <a:pPr lvl="1"/>
            <a:r>
              <a:rPr lang="en-US" dirty="0" smtClean="0">
                <a:solidFill>
                  <a:srgbClr val="FFC000"/>
                </a:solidFill>
              </a:rPr>
              <a:t>Serum enzyme assays that detect </a:t>
            </a:r>
            <a:r>
              <a:rPr lang="en-US" b="1" dirty="0" err="1" smtClean="0">
                <a:solidFill>
                  <a:srgbClr val="FFC000"/>
                </a:solidFill>
              </a:rPr>
              <a:t>hepatocyte</a:t>
            </a:r>
            <a:r>
              <a:rPr lang="en-US" b="1" dirty="0" smtClean="0">
                <a:solidFill>
                  <a:srgbClr val="FFC000"/>
                </a:solidFill>
              </a:rPr>
              <a:t> injury</a:t>
            </a:r>
          </a:p>
          <a:p>
            <a:pPr lvl="1"/>
            <a:r>
              <a:rPr lang="en-US" dirty="0" smtClean="0">
                <a:solidFill>
                  <a:srgbClr val="FFC000"/>
                </a:solidFill>
              </a:rPr>
              <a:t>Serum enzyme assays that detect </a:t>
            </a:r>
            <a:r>
              <a:rPr lang="en-US" b="1" dirty="0" err="1" smtClean="0">
                <a:solidFill>
                  <a:srgbClr val="FFC000"/>
                </a:solidFill>
              </a:rPr>
              <a:t>cholestasis</a:t>
            </a:r>
            <a:endParaRPr lang="en-US" b="1" dirty="0" smtClean="0">
              <a:solidFill>
                <a:srgbClr val="FFC000"/>
              </a:solidFill>
            </a:endParaRPr>
          </a:p>
          <a:p>
            <a:pPr lvl="1"/>
            <a:r>
              <a:rPr lang="en-US" dirty="0" smtClean="0">
                <a:solidFill>
                  <a:srgbClr val="FFC000"/>
                </a:solidFill>
              </a:rPr>
              <a:t>Tests that evaluate or are indicative of liver functions.</a:t>
            </a:r>
            <a:endParaRPr lang="en-US" dirty="0">
              <a:solidFill>
                <a:srgbClr val="FFC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ctrTitle"/>
          </p:nvPr>
        </p:nvSpPr>
        <p:spPr/>
        <p:txBody>
          <a:bodyPr/>
          <a:lstStyle/>
          <a:p>
            <a:r>
              <a:rPr lang="en-US" sz="5100">
                <a:solidFill>
                  <a:schemeClr val="folHlink"/>
                </a:solidFill>
              </a:rPr>
              <a:t>Enzymes Released from Damaged Hepatocytes</a:t>
            </a:r>
            <a:br>
              <a:rPr lang="en-US" sz="5100">
                <a:solidFill>
                  <a:schemeClr val="folHlink"/>
                </a:solidFill>
              </a:rPr>
            </a:br>
            <a:endParaRPr lang="en-US" sz="5100">
              <a:solidFill>
                <a:schemeClr val="folHlink"/>
              </a:solidFill>
            </a:endParaRPr>
          </a:p>
        </p:txBody>
      </p:sp>
      <p:sp>
        <p:nvSpPr>
          <p:cNvPr id="57347" name="Rectangle 3"/>
          <p:cNvSpPr>
            <a:spLocks noGrp="1" noChangeArrowheads="1"/>
          </p:cNvSpPr>
          <p:nvPr>
            <p:ph type="subTitle" idx="1"/>
          </p:nvPr>
        </p:nvSpPr>
        <p:spPr>
          <a:xfrm>
            <a:off x="838200" y="3352800"/>
            <a:ext cx="7239000" cy="2362200"/>
          </a:xfrm>
        </p:spPr>
        <p:txBody>
          <a:bodyPr/>
          <a:lstStyle/>
          <a:p>
            <a:pPr marL="457200" lvl="1" indent="0" algn="ctr">
              <a:buFontTx/>
              <a:buNone/>
            </a:pPr>
            <a:r>
              <a:rPr lang="en-US" i="1" dirty="0" smtClean="0">
                <a:solidFill>
                  <a:srgbClr val="FFC000"/>
                </a:solidFill>
              </a:rPr>
              <a:t>“Leakage Enzymes”</a:t>
            </a:r>
          </a:p>
          <a:p>
            <a:pPr marL="457200" lvl="1" indent="0" algn="ctr">
              <a:buFontTx/>
              <a:buNone/>
            </a:pPr>
            <a:r>
              <a:rPr lang="en-US" dirty="0" err="1" smtClean="0"/>
              <a:t>Alanine</a:t>
            </a:r>
            <a:r>
              <a:rPr lang="en-US" dirty="0" smtClean="0"/>
              <a:t> </a:t>
            </a:r>
            <a:r>
              <a:rPr lang="en-US" dirty="0" err="1"/>
              <a:t>aminotransferase</a:t>
            </a:r>
            <a:r>
              <a:rPr lang="en-US" dirty="0"/>
              <a:t> (ALT)</a:t>
            </a:r>
          </a:p>
          <a:p>
            <a:pPr marL="457200" lvl="1" indent="0" algn="ctr">
              <a:buFontTx/>
              <a:buNone/>
            </a:pPr>
            <a:r>
              <a:rPr lang="en-US" dirty="0" err="1"/>
              <a:t>Aspartate</a:t>
            </a:r>
            <a:r>
              <a:rPr lang="en-US" dirty="0"/>
              <a:t> </a:t>
            </a:r>
            <a:r>
              <a:rPr lang="en-US" dirty="0" err="1"/>
              <a:t>aminotransferase</a:t>
            </a:r>
            <a:r>
              <a:rPr lang="en-US" dirty="0"/>
              <a:t> (AST)</a:t>
            </a:r>
          </a:p>
          <a:p>
            <a:pPr marL="457200" lvl="1" indent="0" algn="ctr">
              <a:buFontTx/>
              <a:buNone/>
            </a:pPr>
            <a:r>
              <a:rPr lang="en-US" dirty="0" err="1"/>
              <a:t>Sorbitol</a:t>
            </a:r>
            <a:r>
              <a:rPr lang="en-US" dirty="0"/>
              <a:t> </a:t>
            </a:r>
            <a:r>
              <a:rPr lang="en-US" dirty="0" err="1"/>
              <a:t>dehydrogenase</a:t>
            </a:r>
            <a:endParaRPr lang="en-US" dirty="0"/>
          </a:p>
          <a:p>
            <a:pPr marL="457200" lvl="1" indent="0" algn="ctr">
              <a:buFontTx/>
              <a:buNone/>
            </a:pPr>
            <a:r>
              <a:rPr lang="en-US" dirty="0"/>
              <a:t>Glutamate </a:t>
            </a:r>
            <a:r>
              <a:rPr lang="en-US" dirty="0" err="1"/>
              <a:t>dehydrogenase</a:t>
            </a:r>
            <a:endParaRPr lang="en-US" dirty="0"/>
          </a:p>
          <a:p>
            <a:pPr algn="l">
              <a:buFont typeface="Wingdings" pitchFamily="2" charset="2"/>
              <a:buChar char="u"/>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t>Alanine Aminotransferase (ALT)</a:t>
            </a:r>
          </a:p>
        </p:txBody>
      </p:sp>
      <p:sp>
        <p:nvSpPr>
          <p:cNvPr id="40963" name="Rectangle 3"/>
          <p:cNvSpPr>
            <a:spLocks noGrp="1" noChangeArrowheads="1"/>
          </p:cNvSpPr>
          <p:nvPr>
            <p:ph type="body" idx="1"/>
          </p:nvPr>
        </p:nvSpPr>
        <p:spPr>
          <a:xfrm>
            <a:off x="457200" y="1600200"/>
            <a:ext cx="8229600" cy="4953000"/>
          </a:xfrm>
        </p:spPr>
        <p:txBody>
          <a:bodyPr/>
          <a:lstStyle/>
          <a:p>
            <a:pPr>
              <a:lnSpc>
                <a:spcPct val="80000"/>
              </a:lnSpc>
            </a:pPr>
            <a:r>
              <a:rPr lang="en-US" sz="2800"/>
              <a:t>Formerly known as serum glutamic pyruvic transaminase  (SGPT)</a:t>
            </a:r>
          </a:p>
          <a:p>
            <a:pPr>
              <a:lnSpc>
                <a:spcPct val="80000"/>
              </a:lnSpc>
            </a:pPr>
            <a:r>
              <a:rPr lang="en-US" sz="2800"/>
              <a:t>Enzyme found free in the cytoplasm of hepatocytes</a:t>
            </a:r>
          </a:p>
          <a:p>
            <a:pPr>
              <a:lnSpc>
                <a:spcPct val="80000"/>
              </a:lnSpc>
            </a:pPr>
            <a:r>
              <a:rPr lang="en-US" sz="2800"/>
              <a:t>Considered a liver-specific enzyme in dogs, cats, and primates</a:t>
            </a:r>
          </a:p>
          <a:p>
            <a:pPr>
              <a:lnSpc>
                <a:spcPct val="80000"/>
              </a:lnSpc>
            </a:pPr>
            <a:r>
              <a:rPr lang="en-US" sz="2800"/>
              <a:t>Horses, ruminants, pigs, and birds do not have enough ALT in the hepatocytes for this enzyme to be considered liver specific</a:t>
            </a:r>
          </a:p>
          <a:p>
            <a:pPr>
              <a:lnSpc>
                <a:spcPct val="80000"/>
              </a:lnSpc>
            </a:pPr>
            <a:r>
              <a:rPr lang="en-US" sz="2800"/>
              <a:t>Other sources of ALT are renal cells, cardiac muscle, skeletal muscle, and pancreas.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t>ALT (cont’d)</a:t>
            </a:r>
          </a:p>
        </p:txBody>
      </p:sp>
      <p:sp>
        <p:nvSpPr>
          <p:cNvPr id="41987" name="Rectangle 3"/>
          <p:cNvSpPr>
            <a:spLocks noGrp="1" noChangeArrowheads="1"/>
          </p:cNvSpPr>
          <p:nvPr>
            <p:ph type="body" idx="1"/>
          </p:nvPr>
        </p:nvSpPr>
        <p:spPr>
          <a:xfrm>
            <a:off x="457200" y="1295400"/>
            <a:ext cx="8229600" cy="4530725"/>
          </a:xfrm>
        </p:spPr>
        <p:txBody>
          <a:bodyPr/>
          <a:lstStyle/>
          <a:p>
            <a:r>
              <a:rPr lang="en-US" sz="2800" dirty="0" smtClean="0"/>
              <a:t>Administration of corticosteroid or anticonvulsant medications can lead to increases in ALT</a:t>
            </a:r>
          </a:p>
          <a:p>
            <a:r>
              <a:rPr lang="en-US" sz="2800" dirty="0" smtClean="0"/>
              <a:t>Used </a:t>
            </a:r>
            <a:r>
              <a:rPr lang="en-US" sz="2800" dirty="0"/>
              <a:t>as a screening test for liver disease because it </a:t>
            </a:r>
            <a:r>
              <a:rPr lang="en-US" sz="2800" dirty="0" smtClean="0"/>
              <a:t>is </a:t>
            </a:r>
            <a:r>
              <a:rPr lang="en-US" sz="2800" dirty="0"/>
              <a:t>not precise enough to identify specific liver diseases</a:t>
            </a:r>
          </a:p>
          <a:p>
            <a:r>
              <a:rPr lang="en-US" sz="2800" dirty="0"/>
              <a:t>Increases are usually seen within 12 hours of </a:t>
            </a:r>
            <a:r>
              <a:rPr lang="en-US" sz="2800" dirty="0" err="1"/>
              <a:t>hepatocyte</a:t>
            </a:r>
            <a:r>
              <a:rPr lang="en-US" sz="2800" dirty="0"/>
              <a:t> damage and peak levels in 24 to 48 hours</a:t>
            </a:r>
          </a:p>
          <a:p>
            <a:r>
              <a:rPr lang="en-US" sz="2800" dirty="0"/>
              <a:t>Serum levels will return to reference ranges within a few weeks unless a chronic liver insult is present.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z="4000"/>
              <a:t>Aspartate Aminotransferase (AST)</a:t>
            </a:r>
          </a:p>
        </p:txBody>
      </p:sp>
      <p:sp>
        <p:nvSpPr>
          <p:cNvPr id="43011" name="Rectangle 3"/>
          <p:cNvSpPr>
            <a:spLocks noGrp="1" noChangeArrowheads="1"/>
          </p:cNvSpPr>
          <p:nvPr>
            <p:ph type="body" idx="1"/>
          </p:nvPr>
        </p:nvSpPr>
        <p:spPr/>
        <p:txBody>
          <a:bodyPr/>
          <a:lstStyle/>
          <a:p>
            <a:pPr>
              <a:lnSpc>
                <a:spcPct val="80000"/>
              </a:lnSpc>
            </a:pPr>
            <a:r>
              <a:rPr lang="en-US" sz="2800"/>
              <a:t>Formerly known as serum glutamic oxaloacetic transaminase (SGOT).</a:t>
            </a:r>
          </a:p>
          <a:p>
            <a:pPr>
              <a:lnSpc>
                <a:spcPct val="80000"/>
              </a:lnSpc>
            </a:pPr>
            <a:r>
              <a:rPr lang="en-US" sz="2800"/>
              <a:t>Found free in the cytoplasm of hepatocytes and bound to the mitochondrial membrane.</a:t>
            </a:r>
          </a:p>
          <a:p>
            <a:pPr>
              <a:lnSpc>
                <a:spcPct val="80000"/>
              </a:lnSpc>
            </a:pPr>
            <a:r>
              <a:rPr lang="en-US" sz="2800"/>
              <a:t>Levels tend to rise more slowly than ALT and return to normal levels within a day if chronic liver insult is not present</a:t>
            </a:r>
          </a:p>
          <a:p>
            <a:pPr>
              <a:lnSpc>
                <a:spcPct val="80000"/>
              </a:lnSpc>
            </a:pPr>
            <a:r>
              <a:rPr lang="en-US" sz="2800"/>
              <a:t>Found in significant amounts in many other tissues, including RBCs, cardiac muscle, skeletal muscle, kidneys, and pancreas</a:t>
            </a:r>
          </a:p>
          <a:p>
            <a:pPr>
              <a:lnSpc>
                <a:spcPct val="80000"/>
              </a:lnSpc>
              <a:buFont typeface="Wingdings" pitchFamily="2" charset="2"/>
              <a:buNone/>
            </a:pPr>
            <a:endParaRPr lang="en-US" sz="28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dirty="0"/>
              <a:t>AST (cont’d)</a:t>
            </a:r>
          </a:p>
        </p:txBody>
      </p:sp>
      <p:sp>
        <p:nvSpPr>
          <p:cNvPr id="46083" name="Rectangle 3"/>
          <p:cNvSpPr>
            <a:spLocks noGrp="1" noChangeArrowheads="1"/>
          </p:cNvSpPr>
          <p:nvPr>
            <p:ph type="body" idx="1"/>
          </p:nvPr>
        </p:nvSpPr>
        <p:spPr/>
        <p:txBody>
          <a:bodyPr/>
          <a:lstStyle/>
          <a:p>
            <a:r>
              <a:rPr lang="en-US" dirty="0"/>
              <a:t>Increased blood level may indicate nonspecific liver damage or be caused by </a:t>
            </a:r>
            <a:r>
              <a:rPr lang="en-US" u="sng" dirty="0"/>
              <a:t>strenuous exercise</a:t>
            </a:r>
            <a:r>
              <a:rPr lang="en-US" dirty="0"/>
              <a:t> or </a:t>
            </a:r>
            <a:r>
              <a:rPr lang="en-US" u="sng" dirty="0"/>
              <a:t>intramuscular injection</a:t>
            </a:r>
          </a:p>
          <a:p>
            <a:r>
              <a:rPr lang="en-US" dirty="0"/>
              <a:t>Assess </a:t>
            </a:r>
            <a:r>
              <a:rPr lang="en-US" dirty="0" err="1"/>
              <a:t>creatine</a:t>
            </a:r>
            <a:r>
              <a:rPr lang="en-US" dirty="0"/>
              <a:t> </a:t>
            </a:r>
            <a:r>
              <a:rPr lang="en-US" dirty="0" err="1"/>
              <a:t>kinase</a:t>
            </a:r>
            <a:r>
              <a:rPr lang="en-US" dirty="0"/>
              <a:t> activity to rule out muscle damage before attributing an AST increase to liver damage.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dirty="0" err="1"/>
              <a:t>Sorbitol</a:t>
            </a:r>
            <a:r>
              <a:rPr lang="en-US" dirty="0"/>
              <a:t> </a:t>
            </a:r>
            <a:r>
              <a:rPr lang="en-US" dirty="0" err="1" smtClean="0"/>
              <a:t>Dehydrogenase</a:t>
            </a:r>
            <a:r>
              <a:rPr lang="en-US" dirty="0" smtClean="0"/>
              <a:t> (SDH)</a:t>
            </a:r>
            <a:endParaRPr lang="en-US" dirty="0"/>
          </a:p>
        </p:txBody>
      </p:sp>
      <p:sp>
        <p:nvSpPr>
          <p:cNvPr id="47107" name="Rectangle 3"/>
          <p:cNvSpPr>
            <a:spLocks noGrp="1" noChangeArrowheads="1"/>
          </p:cNvSpPr>
          <p:nvPr>
            <p:ph type="body" idx="1"/>
          </p:nvPr>
        </p:nvSpPr>
        <p:spPr>
          <a:xfrm>
            <a:off x="457200" y="1600200"/>
            <a:ext cx="8229600" cy="4953000"/>
          </a:xfrm>
        </p:spPr>
        <p:txBody>
          <a:bodyPr/>
          <a:lstStyle/>
          <a:p>
            <a:r>
              <a:rPr lang="en-US" sz="2800" dirty="0"/>
              <a:t>Found in </a:t>
            </a:r>
            <a:r>
              <a:rPr lang="en-US" sz="2800" dirty="0" smtClean="0"/>
              <a:t>liver (primarily), </a:t>
            </a:r>
            <a:r>
              <a:rPr lang="en-US" sz="2800" dirty="0"/>
              <a:t>kidney, small intestine, skeletal muscle, and RBCs</a:t>
            </a:r>
          </a:p>
          <a:p>
            <a:r>
              <a:rPr lang="en-US" sz="2800" dirty="0"/>
              <a:t>Especially useful for evaluating liver damage in large animals such as sheep, goats, swine, horses, and cattle. </a:t>
            </a:r>
          </a:p>
          <a:p>
            <a:r>
              <a:rPr lang="en-US" sz="2800" dirty="0"/>
              <a:t>Plasma level rises quickly with </a:t>
            </a:r>
            <a:r>
              <a:rPr lang="en-US" sz="2800" dirty="0" err="1"/>
              <a:t>hepatocellular</a:t>
            </a:r>
            <a:r>
              <a:rPr lang="en-US" sz="2800" dirty="0"/>
              <a:t> damage or necrosis.</a:t>
            </a:r>
          </a:p>
          <a:p>
            <a:r>
              <a:rPr lang="en-US" sz="2800" dirty="0"/>
              <a:t>Assays can be used in all species to detect </a:t>
            </a:r>
            <a:r>
              <a:rPr lang="en-US" sz="2800" dirty="0" err="1"/>
              <a:t>hepatocellular</a:t>
            </a:r>
            <a:r>
              <a:rPr lang="en-US" sz="2800" dirty="0"/>
              <a:t> damage or necrosis</a:t>
            </a:r>
          </a:p>
          <a:p>
            <a:pPr lvl="1"/>
            <a:r>
              <a:rPr lang="en-US" sz="2400" dirty="0" smtClean="0"/>
              <a:t>Disadvantages: SDH is unstable in serum and tests </a:t>
            </a:r>
            <a:r>
              <a:rPr lang="en-US" sz="2400" dirty="0"/>
              <a:t>not readily available to average vet. lab.</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304800" y="1447800"/>
            <a:ext cx="8229600" cy="4876800"/>
          </a:xfrm>
        </p:spPr>
        <p:txBody>
          <a:bodyPr/>
          <a:lstStyle/>
          <a:p>
            <a:pPr>
              <a:lnSpc>
                <a:spcPct val="80000"/>
              </a:lnSpc>
            </a:pPr>
            <a:r>
              <a:rPr lang="en-US" sz="2800"/>
              <a:t>Specific blood collection protocols vary depending on patient species, volume of blood needed, method of restraint, and type of sample needed</a:t>
            </a:r>
          </a:p>
          <a:p>
            <a:pPr>
              <a:lnSpc>
                <a:spcPct val="80000"/>
              </a:lnSpc>
            </a:pPr>
            <a:r>
              <a:rPr lang="en-US" sz="2800"/>
              <a:t>Collect blood samples for chemical testing </a:t>
            </a:r>
            <a:r>
              <a:rPr lang="en-US" sz="2800" u="sng"/>
              <a:t>before</a:t>
            </a:r>
            <a:r>
              <a:rPr lang="en-US" sz="2800"/>
              <a:t> beginning treatment.</a:t>
            </a:r>
          </a:p>
          <a:p>
            <a:pPr>
              <a:lnSpc>
                <a:spcPct val="80000"/>
              </a:lnSpc>
            </a:pPr>
            <a:r>
              <a:rPr lang="en-US" sz="2800" b="1"/>
              <a:t>Preprandial samples are preferred</a:t>
            </a:r>
            <a:r>
              <a:rPr lang="en-US" sz="2800"/>
              <a:t>; postprandial samples may produce erroneous results.</a:t>
            </a:r>
          </a:p>
          <a:p>
            <a:pPr>
              <a:lnSpc>
                <a:spcPct val="80000"/>
              </a:lnSpc>
            </a:pPr>
            <a:r>
              <a:rPr lang="en-US" sz="2800"/>
              <a:t>Label sample tube with date and time of collection, owner’s name, patient’s name, and patient’s clinic identification number.</a:t>
            </a:r>
          </a:p>
        </p:txBody>
      </p:sp>
      <p:sp>
        <p:nvSpPr>
          <p:cNvPr id="23557" name="Rectangle 5"/>
          <p:cNvSpPr>
            <a:spLocks noGrp="1" noChangeArrowheads="1"/>
          </p:cNvSpPr>
          <p:nvPr>
            <p:ph type="title"/>
          </p:nvPr>
        </p:nvSpPr>
        <p:spPr>
          <a:xfrm>
            <a:off x="304800" y="228600"/>
            <a:ext cx="8229600" cy="1139825"/>
          </a:xfrm>
        </p:spPr>
        <p:txBody>
          <a:bodyPr/>
          <a:lstStyle/>
          <a:p>
            <a:r>
              <a:rPr lang="en-US"/>
              <a:t>Sample Collection &amp; Handling</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dirty="0"/>
              <a:t>Glutamate </a:t>
            </a:r>
            <a:r>
              <a:rPr lang="en-US" dirty="0" err="1" smtClean="0"/>
              <a:t>Dehydrogenase</a:t>
            </a:r>
            <a:r>
              <a:rPr lang="en-US" dirty="0" smtClean="0"/>
              <a:t> (GLDH)</a:t>
            </a:r>
            <a:endParaRPr lang="en-US" dirty="0"/>
          </a:p>
        </p:txBody>
      </p:sp>
      <p:sp>
        <p:nvSpPr>
          <p:cNvPr id="48131" name="Rectangle 3"/>
          <p:cNvSpPr>
            <a:spLocks noGrp="1" noChangeArrowheads="1"/>
          </p:cNvSpPr>
          <p:nvPr>
            <p:ph type="body" idx="1"/>
          </p:nvPr>
        </p:nvSpPr>
        <p:spPr/>
        <p:txBody>
          <a:bodyPr/>
          <a:lstStyle/>
          <a:p>
            <a:r>
              <a:rPr lang="en-US" sz="2800" dirty="0"/>
              <a:t>Mitochondrial-bound enzyme found in high concentrations in the </a:t>
            </a:r>
            <a:r>
              <a:rPr lang="en-US" sz="2800" dirty="0" err="1"/>
              <a:t>hepatocytes</a:t>
            </a:r>
            <a:r>
              <a:rPr lang="en-US" sz="2800" dirty="0"/>
              <a:t> of cattle, sheep, and goats</a:t>
            </a:r>
          </a:p>
          <a:p>
            <a:r>
              <a:rPr lang="en-US" sz="2800" dirty="0" smtClean="0"/>
              <a:t>Increase in this enzyme is indicative of </a:t>
            </a:r>
            <a:r>
              <a:rPr lang="en-US" sz="2800" dirty="0" err="1" smtClean="0"/>
              <a:t>hepatocyte</a:t>
            </a:r>
            <a:r>
              <a:rPr lang="en-US" sz="2800" dirty="0" smtClean="0"/>
              <a:t> damage or necrosis.</a:t>
            </a:r>
          </a:p>
          <a:p>
            <a:r>
              <a:rPr lang="en-US" sz="2800" dirty="0" smtClean="0"/>
              <a:t>GLDH could be enzyme of choice to evaluate liver function in ruminants and </a:t>
            </a:r>
            <a:r>
              <a:rPr lang="en-US" sz="2800" dirty="0" err="1" smtClean="0"/>
              <a:t>avians</a:t>
            </a:r>
            <a:r>
              <a:rPr lang="en-US" sz="2800" dirty="0" smtClean="0"/>
              <a:t> but no </a:t>
            </a:r>
            <a:r>
              <a:rPr lang="en-US" sz="2800" dirty="0"/>
              <a:t>standardized test method has been developed for use in a veterinary practice laboratory</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ctrTitle"/>
          </p:nvPr>
        </p:nvSpPr>
        <p:spPr/>
        <p:txBody>
          <a:bodyPr/>
          <a:lstStyle/>
          <a:p>
            <a:r>
              <a:rPr lang="en-US"/>
              <a:t>Enzymes Associated with Cholestasis</a:t>
            </a:r>
          </a:p>
        </p:txBody>
      </p:sp>
      <p:sp>
        <p:nvSpPr>
          <p:cNvPr id="56323" name="Rectangle 3"/>
          <p:cNvSpPr>
            <a:spLocks noGrp="1" noChangeArrowheads="1"/>
          </p:cNvSpPr>
          <p:nvPr>
            <p:ph type="subTitle" idx="1"/>
          </p:nvPr>
        </p:nvSpPr>
        <p:spPr>
          <a:xfrm>
            <a:off x="1066800" y="3733800"/>
            <a:ext cx="7239000" cy="1752600"/>
          </a:xfrm>
        </p:spPr>
        <p:txBody>
          <a:bodyPr/>
          <a:lstStyle/>
          <a:p>
            <a:pPr marL="457200" lvl="1" indent="0" algn="ctr">
              <a:buFontTx/>
              <a:buNone/>
            </a:pPr>
            <a:r>
              <a:rPr lang="en-US" i="1" dirty="0" smtClean="0">
                <a:solidFill>
                  <a:srgbClr val="FFC000"/>
                </a:solidFill>
              </a:rPr>
              <a:t>“Induced Enzymes”</a:t>
            </a:r>
          </a:p>
          <a:p>
            <a:pPr marL="457200" lvl="1" indent="0" algn="ctr">
              <a:buFontTx/>
              <a:buNone/>
            </a:pPr>
            <a:r>
              <a:rPr lang="en-US" dirty="0" smtClean="0"/>
              <a:t>Alkaline </a:t>
            </a:r>
            <a:r>
              <a:rPr lang="en-US" dirty="0" err="1"/>
              <a:t>phosphatase</a:t>
            </a:r>
            <a:r>
              <a:rPr lang="en-US" dirty="0"/>
              <a:t> (AP)</a:t>
            </a:r>
          </a:p>
          <a:p>
            <a:pPr marL="457200" lvl="1" indent="0" algn="ctr">
              <a:buFontTx/>
              <a:buNone/>
            </a:pPr>
            <a:r>
              <a:rPr lang="en-US" dirty="0"/>
              <a:t>Gamma </a:t>
            </a:r>
            <a:r>
              <a:rPr lang="en-US" dirty="0" err="1"/>
              <a:t>glutamyltransferase</a:t>
            </a:r>
            <a:r>
              <a:rPr lang="en-US" dirty="0"/>
              <a:t> (GGT)</a:t>
            </a:r>
          </a:p>
          <a:p>
            <a:pPr algn="l">
              <a:buFont typeface="Wingdings" pitchFamily="2" charset="2"/>
              <a:buChar char="u"/>
            </a:pP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dirty="0"/>
              <a:t>Alkaline </a:t>
            </a:r>
            <a:r>
              <a:rPr lang="en-US" dirty="0" err="1"/>
              <a:t>Phosphatase</a:t>
            </a:r>
            <a:r>
              <a:rPr lang="en-US" dirty="0"/>
              <a:t> (AP)</a:t>
            </a:r>
          </a:p>
        </p:txBody>
      </p:sp>
      <p:sp>
        <p:nvSpPr>
          <p:cNvPr id="49155" name="Rectangle 3"/>
          <p:cNvSpPr>
            <a:spLocks noGrp="1" noChangeArrowheads="1"/>
          </p:cNvSpPr>
          <p:nvPr>
            <p:ph type="body" idx="1"/>
          </p:nvPr>
        </p:nvSpPr>
        <p:spPr>
          <a:xfrm>
            <a:off x="457200" y="1600200"/>
            <a:ext cx="8229600" cy="4953000"/>
          </a:xfrm>
        </p:spPr>
        <p:txBody>
          <a:bodyPr/>
          <a:lstStyle/>
          <a:p>
            <a:pPr>
              <a:lnSpc>
                <a:spcPct val="90000"/>
              </a:lnSpc>
            </a:pPr>
            <a:r>
              <a:rPr lang="en-US" sz="2800" dirty="0"/>
              <a:t>Present as </a:t>
            </a:r>
            <a:r>
              <a:rPr lang="en-US" sz="2800" dirty="0" err="1"/>
              <a:t>isoenzymes</a:t>
            </a:r>
            <a:r>
              <a:rPr lang="en-US" sz="2800" dirty="0"/>
              <a:t> in </a:t>
            </a:r>
            <a:r>
              <a:rPr lang="en-US" sz="2800" dirty="0" err="1"/>
              <a:t>osteoblasts</a:t>
            </a:r>
            <a:r>
              <a:rPr lang="en-US" sz="2800" dirty="0"/>
              <a:t> in bone, and as </a:t>
            </a:r>
            <a:r>
              <a:rPr lang="en-US" sz="2800" dirty="0" err="1"/>
              <a:t>chondroblasts</a:t>
            </a:r>
            <a:r>
              <a:rPr lang="en-US" sz="2800" dirty="0"/>
              <a:t> in cartilage, intestine, placenta, and cells of the </a:t>
            </a:r>
            <a:r>
              <a:rPr lang="en-US" sz="2800" dirty="0" err="1"/>
              <a:t>hepatobilary</a:t>
            </a:r>
            <a:r>
              <a:rPr lang="en-US" sz="2800" dirty="0"/>
              <a:t> system in the liver.</a:t>
            </a:r>
          </a:p>
          <a:p>
            <a:pPr>
              <a:lnSpc>
                <a:spcPct val="90000"/>
              </a:lnSpc>
            </a:pPr>
            <a:r>
              <a:rPr lang="en-US" sz="2800" dirty="0" err="1"/>
              <a:t>Isoenzymes</a:t>
            </a:r>
            <a:r>
              <a:rPr lang="en-US" sz="2800" dirty="0"/>
              <a:t> of AP remain in circulation </a:t>
            </a:r>
            <a:r>
              <a:rPr lang="en-US" sz="2800" dirty="0" smtClean="0"/>
              <a:t>for </a:t>
            </a:r>
            <a:r>
              <a:rPr lang="en-US" sz="2800" dirty="0"/>
              <a:t>approximately 2 to 3 days, with the exception of intestinal </a:t>
            </a:r>
            <a:r>
              <a:rPr lang="en-US" sz="2800" dirty="0" err="1"/>
              <a:t>isoenzyme</a:t>
            </a:r>
            <a:r>
              <a:rPr lang="en-US" sz="2800" dirty="0"/>
              <a:t>, which circulates for just a few hours.</a:t>
            </a:r>
          </a:p>
          <a:p>
            <a:pPr>
              <a:lnSpc>
                <a:spcPct val="90000"/>
              </a:lnSpc>
            </a:pPr>
            <a:r>
              <a:rPr lang="en-US" sz="2800" dirty="0"/>
              <a:t>A corticosteroid </a:t>
            </a:r>
            <a:r>
              <a:rPr lang="en-US" sz="2800" dirty="0" err="1"/>
              <a:t>isoenzyme</a:t>
            </a:r>
            <a:r>
              <a:rPr lang="en-US" sz="2800" dirty="0"/>
              <a:t> of AP has been identified in dogs with exposure to increased endogenous or exogenous </a:t>
            </a:r>
            <a:r>
              <a:rPr lang="en-US" sz="2800" dirty="0" err="1"/>
              <a:t>glucocorticoids</a:t>
            </a:r>
            <a:r>
              <a:rPr lang="en-US" sz="2800" dirty="0"/>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t>AP (cont’d)</a:t>
            </a:r>
          </a:p>
        </p:txBody>
      </p:sp>
      <p:sp>
        <p:nvSpPr>
          <p:cNvPr id="50179" name="Rectangle 3"/>
          <p:cNvSpPr>
            <a:spLocks noGrp="1" noChangeArrowheads="1"/>
          </p:cNvSpPr>
          <p:nvPr>
            <p:ph type="body" idx="1"/>
          </p:nvPr>
        </p:nvSpPr>
        <p:spPr/>
        <p:txBody>
          <a:bodyPr/>
          <a:lstStyle/>
          <a:p>
            <a:r>
              <a:rPr lang="en-US" dirty="0"/>
              <a:t>Source of an </a:t>
            </a:r>
            <a:r>
              <a:rPr lang="en-US" dirty="0" err="1"/>
              <a:t>isoenzyme</a:t>
            </a:r>
            <a:r>
              <a:rPr lang="en-US" dirty="0"/>
              <a:t> or location of the damaged tissue is determined by electrophoresis and other tests </a:t>
            </a:r>
            <a:r>
              <a:rPr lang="en-US" dirty="0" smtClean="0"/>
              <a:t>performed </a:t>
            </a:r>
            <a:r>
              <a:rPr lang="en-US" dirty="0"/>
              <a:t>in commercial or research laboratories.</a:t>
            </a:r>
          </a:p>
          <a:p>
            <a:r>
              <a:rPr lang="en-US" dirty="0"/>
              <a:t>In older animals, nearly all circulating AP comes from the liver as bone development </a:t>
            </a:r>
            <a:r>
              <a:rPr lang="en-US" dirty="0" smtClean="0"/>
              <a:t>stabilizes</a:t>
            </a:r>
            <a:r>
              <a:rPr lang="en-US" dirty="0"/>
              <a:t>.</a:t>
            </a:r>
          </a:p>
          <a:p>
            <a:pPr>
              <a:buFont typeface="Wingdings" pitchFamily="2" charset="2"/>
              <a:buNone/>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t>AP (cont’d)</a:t>
            </a:r>
          </a:p>
        </p:txBody>
      </p:sp>
      <p:sp>
        <p:nvSpPr>
          <p:cNvPr id="51203" name="Rectangle 3"/>
          <p:cNvSpPr>
            <a:spLocks noGrp="1" noChangeArrowheads="1"/>
          </p:cNvSpPr>
          <p:nvPr>
            <p:ph type="body" idx="1"/>
          </p:nvPr>
        </p:nvSpPr>
        <p:spPr/>
        <p:txBody>
          <a:bodyPr/>
          <a:lstStyle/>
          <a:p>
            <a:pPr>
              <a:lnSpc>
                <a:spcPct val="90000"/>
              </a:lnSpc>
            </a:pPr>
            <a:r>
              <a:rPr lang="en-US" dirty="0"/>
              <a:t>Assay in a practice laboratory determines the total blood </a:t>
            </a:r>
            <a:r>
              <a:rPr lang="en-US" dirty="0" smtClean="0"/>
              <a:t>concentration of AP.</a:t>
            </a:r>
            <a:endParaRPr lang="en-US" dirty="0"/>
          </a:p>
          <a:p>
            <a:pPr>
              <a:lnSpc>
                <a:spcPct val="90000"/>
              </a:lnSpc>
            </a:pPr>
            <a:r>
              <a:rPr lang="en-US" dirty="0"/>
              <a:t>Concentrations used to detect </a:t>
            </a:r>
            <a:r>
              <a:rPr lang="en-US" dirty="0" err="1"/>
              <a:t>cholestasis</a:t>
            </a:r>
            <a:r>
              <a:rPr lang="en-US" dirty="0"/>
              <a:t> in </a:t>
            </a:r>
            <a:r>
              <a:rPr lang="en-US" u="sng" dirty="0"/>
              <a:t>adult</a:t>
            </a:r>
            <a:r>
              <a:rPr lang="en-US" dirty="0"/>
              <a:t> dogs and cats</a:t>
            </a:r>
          </a:p>
          <a:p>
            <a:pPr>
              <a:lnSpc>
                <a:spcPct val="90000"/>
              </a:lnSpc>
            </a:pPr>
            <a:r>
              <a:rPr lang="en-US" dirty="0"/>
              <a:t>Not a useful test for detecting </a:t>
            </a:r>
            <a:r>
              <a:rPr lang="en-US" dirty="0" err="1"/>
              <a:t>cholestasis</a:t>
            </a:r>
            <a:r>
              <a:rPr lang="en-US" dirty="0"/>
              <a:t> in cattle and sheep because of wide fluctuations in normal blood levels </a:t>
            </a:r>
            <a:r>
              <a:rPr lang="en-US" dirty="0" smtClean="0"/>
              <a:t>of AP in </a:t>
            </a:r>
            <a:r>
              <a:rPr lang="en-US" dirty="0"/>
              <a:t>these species.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sz="4000"/>
              <a:t>Gamma glutamyltransferase (GGT)</a:t>
            </a:r>
          </a:p>
        </p:txBody>
      </p:sp>
      <p:sp>
        <p:nvSpPr>
          <p:cNvPr id="52227" name="Rectangle 3"/>
          <p:cNvSpPr>
            <a:spLocks noGrp="1" noChangeArrowheads="1"/>
          </p:cNvSpPr>
          <p:nvPr>
            <p:ph type="body" idx="1"/>
          </p:nvPr>
        </p:nvSpPr>
        <p:spPr/>
        <p:txBody>
          <a:bodyPr/>
          <a:lstStyle/>
          <a:p>
            <a:pPr>
              <a:lnSpc>
                <a:spcPct val="90000"/>
              </a:lnSpc>
            </a:pPr>
            <a:r>
              <a:rPr lang="en-US" sz="2800" dirty="0"/>
              <a:t>Also called gamma </a:t>
            </a:r>
            <a:r>
              <a:rPr lang="en-US" sz="2800" dirty="0" err="1"/>
              <a:t>glutamyltranspeptidase</a:t>
            </a:r>
            <a:endParaRPr lang="en-US" sz="2800" dirty="0"/>
          </a:p>
          <a:p>
            <a:pPr>
              <a:lnSpc>
                <a:spcPct val="90000"/>
              </a:lnSpc>
            </a:pPr>
            <a:r>
              <a:rPr lang="en-US" sz="2800" dirty="0"/>
              <a:t>Primary source is liver</a:t>
            </a:r>
          </a:p>
          <a:p>
            <a:pPr>
              <a:lnSpc>
                <a:spcPct val="90000"/>
              </a:lnSpc>
            </a:pPr>
            <a:r>
              <a:rPr lang="en-US" sz="2800" dirty="0"/>
              <a:t>Also found in renal </a:t>
            </a:r>
            <a:r>
              <a:rPr lang="en-US" sz="2800" dirty="0" smtClean="0"/>
              <a:t>epithelium, mammary </a:t>
            </a:r>
            <a:r>
              <a:rPr lang="en-US" sz="2800" dirty="0"/>
              <a:t>epithelium, </a:t>
            </a:r>
            <a:r>
              <a:rPr lang="en-US" sz="2800" dirty="0" err="1"/>
              <a:t>biliary</a:t>
            </a:r>
            <a:r>
              <a:rPr lang="en-US" sz="2800" dirty="0"/>
              <a:t> epithelium, kidneys, pancreas, intestine, and muscle cells</a:t>
            </a:r>
          </a:p>
          <a:p>
            <a:pPr>
              <a:lnSpc>
                <a:spcPct val="90000"/>
              </a:lnSpc>
            </a:pPr>
            <a:r>
              <a:rPr lang="en-US" sz="2800" dirty="0"/>
              <a:t>Cattle, horses, sheep, goats, and birds have higher blood activity than dogs and cats</a:t>
            </a:r>
          </a:p>
          <a:p>
            <a:pPr>
              <a:lnSpc>
                <a:spcPct val="90000"/>
              </a:lnSpc>
            </a:pPr>
            <a:r>
              <a:rPr lang="en-US" sz="2800" dirty="0"/>
              <a:t>Blood level is evaluated with liver disease, especially obstructive.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4"/>
          <p:cNvSpPr>
            <a:spLocks noGrp="1" noChangeArrowheads="1"/>
          </p:cNvSpPr>
          <p:nvPr>
            <p:ph type="ctrTitle"/>
          </p:nvPr>
        </p:nvSpPr>
        <p:spPr>
          <a:xfrm>
            <a:off x="685800" y="1600200"/>
            <a:ext cx="8153400" cy="1828800"/>
          </a:xfrm>
        </p:spPr>
        <p:txBody>
          <a:bodyPr/>
          <a:lstStyle/>
          <a:p>
            <a:r>
              <a:rPr lang="en-US" sz="5100">
                <a:solidFill>
                  <a:schemeClr val="folHlink"/>
                </a:solidFill>
              </a:rPr>
              <a:t>Hepatocyte Function Tests</a:t>
            </a:r>
            <a:br>
              <a:rPr lang="en-US" sz="5100">
                <a:solidFill>
                  <a:schemeClr val="folHlink"/>
                </a:solidFill>
              </a:rPr>
            </a:br>
            <a:endParaRPr lang="en-US" sz="5100">
              <a:solidFill>
                <a:schemeClr val="folHlink"/>
              </a:solidFill>
            </a:endParaRPr>
          </a:p>
        </p:txBody>
      </p:sp>
      <p:sp>
        <p:nvSpPr>
          <p:cNvPr id="58373" name="Rectangle 5"/>
          <p:cNvSpPr>
            <a:spLocks noGrp="1" noChangeArrowheads="1"/>
          </p:cNvSpPr>
          <p:nvPr>
            <p:ph type="subTitle" idx="1"/>
          </p:nvPr>
        </p:nvSpPr>
        <p:spPr>
          <a:xfrm>
            <a:off x="1066800" y="2971800"/>
            <a:ext cx="6705600" cy="2819400"/>
          </a:xfrm>
        </p:spPr>
        <p:txBody>
          <a:bodyPr/>
          <a:lstStyle/>
          <a:p>
            <a:pPr marL="457200" lvl="1" indent="0" algn="ctr">
              <a:buFontTx/>
              <a:buNone/>
            </a:pPr>
            <a:r>
              <a:rPr lang="en-US"/>
              <a:t>Bilirubin</a:t>
            </a:r>
          </a:p>
          <a:p>
            <a:pPr marL="457200" lvl="1" indent="0" algn="ctr">
              <a:buFontTx/>
              <a:buNone/>
            </a:pPr>
            <a:r>
              <a:rPr lang="en-US"/>
              <a:t>Bile acids</a:t>
            </a:r>
          </a:p>
          <a:p>
            <a:pPr marL="457200" lvl="1" indent="0" algn="ctr">
              <a:buFontTx/>
              <a:buNone/>
            </a:pPr>
            <a:r>
              <a:rPr lang="en-US"/>
              <a:t>Cholesterol</a:t>
            </a:r>
          </a:p>
          <a:p>
            <a:pPr marL="457200" lvl="1" indent="0" algn="ctr">
              <a:buFontTx/>
              <a:buNone/>
            </a:pPr>
            <a:r>
              <a:rPr lang="en-US"/>
              <a:t>Others (dye excretion, ammonia tolerance, caffeine clearance)</a:t>
            </a:r>
          </a:p>
          <a:p>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t>Hepatocyte Function Tests</a:t>
            </a:r>
          </a:p>
        </p:txBody>
      </p:sp>
      <p:sp>
        <p:nvSpPr>
          <p:cNvPr id="53251" name="Rectangle 3"/>
          <p:cNvSpPr>
            <a:spLocks noGrp="1" noChangeArrowheads="1"/>
          </p:cNvSpPr>
          <p:nvPr>
            <p:ph type="body" idx="1"/>
          </p:nvPr>
        </p:nvSpPr>
        <p:spPr>
          <a:xfrm>
            <a:off x="381000" y="1295400"/>
            <a:ext cx="8229600" cy="4530725"/>
          </a:xfrm>
        </p:spPr>
        <p:txBody>
          <a:bodyPr/>
          <a:lstStyle/>
          <a:p>
            <a:r>
              <a:rPr lang="en-US" sz="2400" dirty="0" smtClean="0"/>
              <a:t>Tests of liver function include measurement of serum concentrations of substances that are normally removed from the blood by the liver and then metabolized and/or excreted via the </a:t>
            </a:r>
            <a:r>
              <a:rPr lang="en-US" sz="2400" dirty="0" err="1" smtClean="0"/>
              <a:t>biliary</a:t>
            </a:r>
            <a:r>
              <a:rPr lang="en-US" sz="2400" dirty="0" smtClean="0"/>
              <a:t> system (</a:t>
            </a:r>
            <a:r>
              <a:rPr lang="en-US" sz="2400" dirty="0" err="1" smtClean="0"/>
              <a:t>bilirubin</a:t>
            </a:r>
            <a:r>
              <a:rPr lang="en-US" sz="2400" dirty="0" smtClean="0"/>
              <a:t>, bile acids, cholesterol, ammonia).</a:t>
            </a:r>
          </a:p>
          <a:p>
            <a:r>
              <a:rPr lang="en-US" sz="2400" dirty="0" smtClean="0"/>
              <a:t>In addition, these tests include measurement of the serum concentrations of blood constituents that are normally synthesized by the liver (albumin, globulins, urea, cholesterol, coagulation factors)</a:t>
            </a:r>
            <a:endParaRPr lang="en-US" sz="2400" dirty="0"/>
          </a:p>
          <a:p>
            <a:r>
              <a:rPr lang="en-US" sz="2400" dirty="0" smtClean="0"/>
              <a:t>Abnormal concentrations + evidence of liver injury = liver disease or liver failure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Bilirubin</a:t>
            </a:r>
            <a:endParaRPr lang="en-US" dirty="0"/>
          </a:p>
        </p:txBody>
      </p:sp>
      <p:sp>
        <p:nvSpPr>
          <p:cNvPr id="3" name="Content Placeholder 2"/>
          <p:cNvSpPr>
            <a:spLocks noGrp="1"/>
          </p:cNvSpPr>
          <p:nvPr>
            <p:ph idx="1"/>
          </p:nvPr>
        </p:nvSpPr>
        <p:spPr/>
        <p:txBody>
          <a:bodyPr/>
          <a:lstStyle/>
          <a:p>
            <a:r>
              <a:rPr lang="en-US" sz="2400" dirty="0" smtClean="0"/>
              <a:t>RBCs </a:t>
            </a:r>
            <a:r>
              <a:rPr lang="en-US" sz="2400" dirty="0" err="1" smtClean="0"/>
              <a:t>phagocytized</a:t>
            </a:r>
            <a:r>
              <a:rPr lang="en-US" sz="2400" dirty="0" smtClean="0"/>
              <a:t> and hemoglobin is dismantled</a:t>
            </a:r>
          </a:p>
          <a:p>
            <a:r>
              <a:rPr lang="en-US" sz="2400" dirty="0" err="1" smtClean="0"/>
              <a:t>Heme</a:t>
            </a:r>
            <a:r>
              <a:rPr lang="en-US" sz="2400" dirty="0" smtClean="0"/>
              <a:t> portion split into iron and </a:t>
            </a:r>
            <a:r>
              <a:rPr lang="en-US" sz="2400" dirty="0" err="1" smtClean="0"/>
              <a:t>protoporphyrin</a:t>
            </a:r>
            <a:endParaRPr lang="en-US" sz="2400" dirty="0" smtClean="0"/>
          </a:p>
          <a:p>
            <a:r>
              <a:rPr lang="en-US" sz="2400" dirty="0" err="1" smtClean="0"/>
              <a:t>Protoporphyrin</a:t>
            </a:r>
            <a:r>
              <a:rPr lang="en-US" sz="2400" dirty="0" smtClean="0"/>
              <a:t> converted to </a:t>
            </a:r>
            <a:r>
              <a:rPr lang="en-US" sz="2400" dirty="0" err="1" smtClean="0"/>
              <a:t>biliverdin</a:t>
            </a:r>
            <a:r>
              <a:rPr lang="en-US" sz="2400" dirty="0" smtClean="0"/>
              <a:t> then </a:t>
            </a:r>
            <a:r>
              <a:rPr lang="en-US" sz="2400" dirty="0" err="1" smtClean="0"/>
              <a:t>bilirubin</a:t>
            </a:r>
            <a:endParaRPr lang="en-US" sz="2400" dirty="0" smtClean="0"/>
          </a:p>
          <a:p>
            <a:r>
              <a:rPr lang="en-US" sz="2400" dirty="0" err="1" smtClean="0"/>
              <a:t>Bilirubin</a:t>
            </a:r>
            <a:r>
              <a:rPr lang="en-US" sz="2400" dirty="0" smtClean="0"/>
              <a:t> attached to protein (albumin or globulin) and transported to liver</a:t>
            </a:r>
          </a:p>
          <a:p>
            <a:r>
              <a:rPr lang="en-US" sz="2400" dirty="0" err="1" smtClean="0"/>
              <a:t>Bilirubin</a:t>
            </a:r>
            <a:r>
              <a:rPr lang="en-US" sz="2400" dirty="0" smtClean="0"/>
              <a:t> conjugated to water-soluble </a:t>
            </a:r>
            <a:r>
              <a:rPr lang="en-US" sz="2400" dirty="0" err="1" smtClean="0"/>
              <a:t>glucuronic</a:t>
            </a:r>
            <a:r>
              <a:rPr lang="en-US" sz="2400" dirty="0" smtClean="0"/>
              <a:t> acid in liver (</a:t>
            </a:r>
            <a:r>
              <a:rPr lang="en-US" sz="2400" dirty="0" err="1" smtClean="0"/>
              <a:t>bilirubin</a:t>
            </a:r>
            <a:r>
              <a:rPr lang="en-US" sz="2400" dirty="0" smtClean="0"/>
              <a:t> </a:t>
            </a:r>
            <a:r>
              <a:rPr lang="en-US" sz="2400" dirty="0" err="1" smtClean="0"/>
              <a:t>glucuronide</a:t>
            </a:r>
            <a:r>
              <a:rPr lang="en-US" sz="2400" dirty="0" smtClean="0"/>
              <a:t>) and secreted in bile</a:t>
            </a:r>
          </a:p>
          <a:p>
            <a:r>
              <a:rPr lang="en-US" sz="2400" dirty="0" smtClean="0"/>
              <a:t>Bacteria in GI system act on </a:t>
            </a:r>
            <a:r>
              <a:rPr lang="en-US" sz="2400" dirty="0" err="1" smtClean="0"/>
              <a:t>bilirubin</a:t>
            </a:r>
            <a:r>
              <a:rPr lang="en-US" sz="2400" dirty="0" smtClean="0"/>
              <a:t> </a:t>
            </a:r>
            <a:r>
              <a:rPr lang="en-US" sz="2400" dirty="0" err="1" smtClean="0"/>
              <a:t>glucuronide</a:t>
            </a:r>
            <a:r>
              <a:rPr lang="en-US" sz="2400" dirty="0" smtClean="0"/>
              <a:t> to produce </a:t>
            </a:r>
            <a:r>
              <a:rPr lang="en-US" sz="2400" dirty="0" err="1" smtClean="0"/>
              <a:t>urobilinogen</a:t>
            </a:r>
            <a:r>
              <a:rPr lang="en-US" sz="2400" dirty="0" smtClean="0"/>
              <a:t> which is broken down and excreted in feces</a:t>
            </a:r>
            <a:endParaRPr lang="en-US" sz="2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dirty="0" err="1" smtClean="0"/>
              <a:t>Bilirubin</a:t>
            </a:r>
            <a:r>
              <a:rPr lang="en-US" dirty="0" smtClean="0"/>
              <a:t> (cont’d)</a:t>
            </a:r>
            <a:endParaRPr lang="en-US" dirty="0"/>
          </a:p>
        </p:txBody>
      </p:sp>
      <p:sp>
        <p:nvSpPr>
          <p:cNvPr id="60419" name="Rectangle 3"/>
          <p:cNvSpPr>
            <a:spLocks noGrp="1" noChangeArrowheads="1"/>
          </p:cNvSpPr>
          <p:nvPr>
            <p:ph type="body" idx="1"/>
          </p:nvPr>
        </p:nvSpPr>
        <p:spPr>
          <a:xfrm>
            <a:off x="457200" y="1600200"/>
            <a:ext cx="8229600" cy="4800600"/>
          </a:xfrm>
        </p:spPr>
        <p:txBody>
          <a:bodyPr/>
          <a:lstStyle/>
          <a:p>
            <a:r>
              <a:rPr lang="en-US" sz="2400" dirty="0" smtClean="0"/>
              <a:t>Some </a:t>
            </a:r>
            <a:r>
              <a:rPr lang="en-US" sz="2400" dirty="0" err="1" smtClean="0"/>
              <a:t>bilirubin</a:t>
            </a:r>
            <a:r>
              <a:rPr lang="en-US" sz="2400" dirty="0" smtClean="0"/>
              <a:t> </a:t>
            </a:r>
            <a:r>
              <a:rPr lang="en-US" sz="2400" dirty="0" err="1" smtClean="0"/>
              <a:t>glucuronide</a:t>
            </a:r>
            <a:r>
              <a:rPr lang="en-US" sz="2400" dirty="0" smtClean="0"/>
              <a:t> is absorbed back in bloodstream rather than excreted in bile and excreted by kidneys. </a:t>
            </a:r>
          </a:p>
          <a:p>
            <a:r>
              <a:rPr lang="en-US" sz="2400" dirty="0" err="1" smtClean="0"/>
              <a:t>Unconjugated</a:t>
            </a:r>
            <a:r>
              <a:rPr lang="en-US" sz="2400" dirty="0" smtClean="0"/>
              <a:t> (albumin-bound) </a:t>
            </a:r>
            <a:r>
              <a:rPr lang="en-US" sz="2400" dirty="0" err="1" smtClean="0"/>
              <a:t>bilirubin</a:t>
            </a:r>
            <a:r>
              <a:rPr lang="en-US" sz="2400" dirty="0" smtClean="0"/>
              <a:t> is less water soluble and comprises ~2/3 of the total </a:t>
            </a:r>
            <a:r>
              <a:rPr lang="en-US" sz="2400" dirty="0" err="1" smtClean="0"/>
              <a:t>bilirubin</a:t>
            </a:r>
            <a:r>
              <a:rPr lang="en-US" sz="2400" dirty="0" smtClean="0"/>
              <a:t> in serum.</a:t>
            </a:r>
          </a:p>
          <a:p>
            <a:r>
              <a:rPr lang="en-US" sz="2400" dirty="0" smtClean="0"/>
              <a:t>Measurements </a:t>
            </a:r>
            <a:r>
              <a:rPr lang="en-US" sz="2400" dirty="0"/>
              <a:t>of the circulating levels of these various populations of </a:t>
            </a:r>
            <a:r>
              <a:rPr lang="en-US" sz="2400" dirty="0" err="1"/>
              <a:t>bilirubin</a:t>
            </a:r>
            <a:r>
              <a:rPr lang="en-US" sz="2400" dirty="0"/>
              <a:t> can help pinpoint the cause of jaundice</a:t>
            </a:r>
            <a:r>
              <a:rPr lang="en-US" sz="2400" dirty="0" smtClean="0"/>
              <a:t>.</a:t>
            </a:r>
          </a:p>
          <a:p>
            <a:r>
              <a:rPr lang="en-US" sz="2400" dirty="0" smtClean="0"/>
              <a:t>Assays </a:t>
            </a:r>
            <a:r>
              <a:rPr lang="en-US" sz="2400" dirty="0"/>
              <a:t>can directly measure total </a:t>
            </a:r>
            <a:r>
              <a:rPr lang="en-US" sz="2400" dirty="0" err="1"/>
              <a:t>bilirubin</a:t>
            </a:r>
            <a:r>
              <a:rPr lang="en-US" sz="2400" dirty="0"/>
              <a:t> (conjugated </a:t>
            </a:r>
            <a:r>
              <a:rPr lang="en-US" sz="2400" dirty="0" err="1"/>
              <a:t>bilirubin</a:t>
            </a:r>
            <a:r>
              <a:rPr lang="en-US" sz="2400" dirty="0"/>
              <a:t> plus </a:t>
            </a:r>
            <a:r>
              <a:rPr lang="en-US" sz="2400" dirty="0" err="1"/>
              <a:t>unconjugated</a:t>
            </a:r>
            <a:r>
              <a:rPr lang="en-US" sz="2400" dirty="0"/>
              <a:t> </a:t>
            </a:r>
            <a:r>
              <a:rPr lang="en-US" sz="2400" dirty="0" err="1"/>
              <a:t>bilirubin</a:t>
            </a:r>
            <a:r>
              <a:rPr lang="en-US" sz="2400" dirty="0"/>
              <a:t>) and conjugated </a:t>
            </a:r>
            <a:r>
              <a:rPr lang="en-US" sz="2400" dirty="0" err="1"/>
              <a:t>bilirubin</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a:t>Serum Sample Collection</a:t>
            </a:r>
          </a:p>
        </p:txBody>
      </p:sp>
      <p:sp>
        <p:nvSpPr>
          <p:cNvPr id="79875" name="Rectangle 3"/>
          <p:cNvSpPr>
            <a:spLocks noGrp="1" noChangeArrowheads="1"/>
          </p:cNvSpPr>
          <p:nvPr>
            <p:ph type="body" idx="1"/>
          </p:nvPr>
        </p:nvSpPr>
        <p:spPr>
          <a:xfrm>
            <a:off x="457200" y="1600200"/>
            <a:ext cx="8229600" cy="5105400"/>
          </a:xfrm>
        </p:spPr>
        <p:txBody>
          <a:bodyPr/>
          <a:lstStyle/>
          <a:p>
            <a:pPr>
              <a:lnSpc>
                <a:spcPct val="80000"/>
              </a:lnSpc>
            </a:pPr>
            <a:r>
              <a:rPr lang="en-US" sz="2400"/>
              <a:t>Blood should be collected from calm, fasted animal when possible</a:t>
            </a:r>
          </a:p>
          <a:p>
            <a:pPr>
              <a:lnSpc>
                <a:spcPct val="80000"/>
              </a:lnSpc>
            </a:pPr>
            <a:r>
              <a:rPr lang="en-US" sz="2400"/>
              <a:t>Avoid hemolysis by selecting needles of the correct size.</a:t>
            </a:r>
          </a:p>
          <a:p>
            <a:pPr>
              <a:lnSpc>
                <a:spcPct val="80000"/>
              </a:lnSpc>
            </a:pPr>
            <a:r>
              <a:rPr lang="en-US" sz="2400"/>
              <a:t>Place blood in a container that contains no anticoagulant.</a:t>
            </a:r>
          </a:p>
          <a:p>
            <a:pPr>
              <a:lnSpc>
                <a:spcPct val="80000"/>
              </a:lnSpc>
            </a:pPr>
            <a:r>
              <a:rPr lang="en-US" sz="2400"/>
              <a:t>Allow blood to clot at room temperature for 20 to 30 minutes.</a:t>
            </a:r>
          </a:p>
          <a:p>
            <a:pPr>
              <a:lnSpc>
                <a:spcPct val="80000"/>
              </a:lnSpc>
            </a:pPr>
            <a:r>
              <a:rPr lang="en-US" sz="2400"/>
              <a:t>Gently separate clot by “rimming” with a wooden applicator stick around the inside of the tube.</a:t>
            </a:r>
          </a:p>
          <a:p>
            <a:pPr>
              <a:lnSpc>
                <a:spcPct val="80000"/>
              </a:lnSpc>
            </a:pPr>
            <a:r>
              <a:rPr lang="en-US" sz="2400"/>
              <a:t>Replace top and centrifuge at 2000 to 3000 rpm for 10 minutes.</a:t>
            </a:r>
          </a:p>
          <a:p>
            <a:pPr>
              <a:lnSpc>
                <a:spcPct val="80000"/>
              </a:lnSpc>
            </a:pPr>
            <a:r>
              <a:rPr lang="en-US" sz="2400"/>
              <a:t>Remove serum with a pipette and transfer to appropriate container.</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t>Bilirubin (cont’d)</a:t>
            </a:r>
          </a:p>
        </p:txBody>
      </p:sp>
      <p:sp>
        <p:nvSpPr>
          <p:cNvPr id="61443" name="Rectangle 3"/>
          <p:cNvSpPr>
            <a:spLocks noGrp="1" noChangeArrowheads="1"/>
          </p:cNvSpPr>
          <p:nvPr>
            <p:ph type="body" idx="1"/>
          </p:nvPr>
        </p:nvSpPr>
        <p:spPr/>
        <p:txBody>
          <a:bodyPr/>
          <a:lstStyle/>
          <a:p>
            <a:r>
              <a:rPr lang="en-US" sz="2800" dirty="0"/>
              <a:t>Blood levels of conjugated (direct) </a:t>
            </a:r>
            <a:r>
              <a:rPr lang="en-US" sz="2800" dirty="0" err="1"/>
              <a:t>bilirubin</a:t>
            </a:r>
            <a:r>
              <a:rPr lang="en-US" sz="2800" dirty="0"/>
              <a:t> are elevated with </a:t>
            </a:r>
            <a:r>
              <a:rPr lang="en-US" sz="2800" dirty="0" smtClean="0"/>
              <a:t>liver </a:t>
            </a:r>
            <a:r>
              <a:rPr lang="en-US" sz="2800" dirty="0"/>
              <a:t>damage or bile duct injury/obstruction</a:t>
            </a:r>
          </a:p>
          <a:p>
            <a:r>
              <a:rPr lang="en-US" sz="2800" dirty="0"/>
              <a:t>Blood levels of </a:t>
            </a:r>
            <a:r>
              <a:rPr lang="en-US" sz="2800" dirty="0" err="1"/>
              <a:t>unconjugated</a:t>
            </a:r>
            <a:r>
              <a:rPr lang="en-US" sz="2800" dirty="0"/>
              <a:t> (indirect) </a:t>
            </a:r>
            <a:r>
              <a:rPr lang="en-US" sz="2800" dirty="0" err="1"/>
              <a:t>bilirubin</a:t>
            </a:r>
            <a:r>
              <a:rPr lang="en-US" sz="2800" dirty="0"/>
              <a:t> are elevated with excessive erythrocyte destruction or defects in the transport mechanism that allow </a:t>
            </a:r>
            <a:r>
              <a:rPr lang="en-US" sz="2800" dirty="0" err="1"/>
              <a:t>bilirubin</a:t>
            </a:r>
            <a:r>
              <a:rPr lang="en-US" sz="2800" dirty="0"/>
              <a:t> to enter </a:t>
            </a:r>
            <a:r>
              <a:rPr lang="en-US" sz="2800" dirty="0" err="1"/>
              <a:t>hepatocytes</a:t>
            </a:r>
            <a:r>
              <a:rPr lang="en-US" sz="2800" dirty="0"/>
              <a:t> for conjugation.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t>Bile Acids</a:t>
            </a:r>
          </a:p>
        </p:txBody>
      </p:sp>
      <p:sp>
        <p:nvSpPr>
          <p:cNvPr id="62467" name="Rectangle 3"/>
          <p:cNvSpPr>
            <a:spLocks noGrp="1" noChangeArrowheads="1"/>
          </p:cNvSpPr>
          <p:nvPr>
            <p:ph type="body" idx="1"/>
          </p:nvPr>
        </p:nvSpPr>
        <p:spPr>
          <a:xfrm>
            <a:off x="457200" y="1371600"/>
            <a:ext cx="8229600" cy="4530725"/>
          </a:xfrm>
        </p:spPr>
        <p:txBody>
          <a:bodyPr/>
          <a:lstStyle/>
          <a:p>
            <a:pPr>
              <a:lnSpc>
                <a:spcPct val="80000"/>
              </a:lnSpc>
            </a:pPr>
            <a:r>
              <a:rPr lang="en-US" sz="2800" dirty="0"/>
              <a:t>Aid in fat absorption and modulate cholesterol levels</a:t>
            </a:r>
          </a:p>
          <a:p>
            <a:pPr>
              <a:lnSpc>
                <a:spcPct val="80000"/>
              </a:lnSpc>
            </a:pPr>
            <a:r>
              <a:rPr lang="en-US" sz="2800" dirty="0"/>
              <a:t>Synthesized by </a:t>
            </a:r>
            <a:r>
              <a:rPr lang="en-US" sz="2800" dirty="0" err="1"/>
              <a:t>hepatocytes</a:t>
            </a:r>
            <a:r>
              <a:rPr lang="en-US" sz="2800" dirty="0"/>
              <a:t> from cholesterol and conjugated with </a:t>
            </a:r>
            <a:r>
              <a:rPr lang="en-US" sz="2800" dirty="0" err="1"/>
              <a:t>glycine</a:t>
            </a:r>
            <a:r>
              <a:rPr lang="en-US" sz="2800" dirty="0"/>
              <a:t> or </a:t>
            </a:r>
            <a:r>
              <a:rPr lang="en-US" sz="2800" dirty="0" err="1"/>
              <a:t>taurine</a:t>
            </a:r>
            <a:endParaRPr lang="en-US" sz="2800" dirty="0"/>
          </a:p>
          <a:p>
            <a:pPr>
              <a:lnSpc>
                <a:spcPct val="80000"/>
              </a:lnSpc>
            </a:pPr>
            <a:r>
              <a:rPr lang="en-US" sz="2800" dirty="0"/>
              <a:t>Conjugated bile acids are secreted across the </a:t>
            </a:r>
            <a:r>
              <a:rPr lang="en-US" sz="2800" dirty="0" err="1"/>
              <a:t>canalicular</a:t>
            </a:r>
            <a:r>
              <a:rPr lang="en-US" sz="2800" dirty="0"/>
              <a:t> membrane </a:t>
            </a:r>
            <a:r>
              <a:rPr lang="en-US" sz="2800" dirty="0" smtClean="0"/>
              <a:t>and </a:t>
            </a:r>
            <a:r>
              <a:rPr lang="en-US" sz="2800" dirty="0"/>
              <a:t>reach the duodenum by the </a:t>
            </a:r>
            <a:r>
              <a:rPr lang="en-US" sz="2800" dirty="0" err="1"/>
              <a:t>biliary</a:t>
            </a:r>
            <a:r>
              <a:rPr lang="en-US" sz="2800" dirty="0"/>
              <a:t> system</a:t>
            </a:r>
          </a:p>
          <a:p>
            <a:pPr>
              <a:lnSpc>
                <a:spcPct val="80000"/>
              </a:lnSpc>
            </a:pPr>
            <a:r>
              <a:rPr lang="en-US" sz="2800" dirty="0"/>
              <a:t>Gallbladder stores bile acids (except in the horse) until contraction associated with feeding</a:t>
            </a:r>
            <a:r>
              <a:rPr lang="en-US" sz="2800" dirty="0" smtClean="0"/>
              <a:t>.</a:t>
            </a:r>
          </a:p>
          <a:p>
            <a:pPr>
              <a:lnSpc>
                <a:spcPct val="80000"/>
              </a:lnSpc>
            </a:pPr>
            <a:r>
              <a:rPr lang="en-US" sz="2800" dirty="0" smtClean="0"/>
              <a:t>95% are reabsorbed and travel back to liver and are </a:t>
            </a:r>
            <a:r>
              <a:rPr lang="en-US" sz="2800" dirty="0" err="1" smtClean="0"/>
              <a:t>reconjugated</a:t>
            </a:r>
            <a:r>
              <a:rPr lang="en-US" sz="2800" dirty="0" smtClean="0"/>
              <a:t> (these are what are detected in serum tests)</a:t>
            </a:r>
            <a:endParaRPr lang="en-US" sz="28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57200" y="228600"/>
            <a:ext cx="8229600" cy="1139825"/>
          </a:xfrm>
        </p:spPr>
        <p:txBody>
          <a:bodyPr/>
          <a:lstStyle/>
          <a:p>
            <a:r>
              <a:rPr lang="en-US"/>
              <a:t>Bile Acids (cont’d)</a:t>
            </a:r>
          </a:p>
        </p:txBody>
      </p:sp>
      <p:sp>
        <p:nvSpPr>
          <p:cNvPr id="63491" name="Rectangle 3"/>
          <p:cNvSpPr>
            <a:spLocks noGrp="1" noChangeArrowheads="1"/>
          </p:cNvSpPr>
          <p:nvPr>
            <p:ph type="body" idx="1"/>
          </p:nvPr>
        </p:nvSpPr>
        <p:spPr>
          <a:xfrm>
            <a:off x="457200" y="1600200"/>
            <a:ext cx="8382000" cy="5638800"/>
          </a:xfrm>
        </p:spPr>
        <p:txBody>
          <a:bodyPr/>
          <a:lstStyle/>
          <a:p>
            <a:pPr>
              <a:lnSpc>
                <a:spcPct val="90000"/>
              </a:lnSpc>
            </a:pPr>
            <a:r>
              <a:rPr lang="en-US" sz="2400"/>
              <a:t>Any process that impairs the hepatocellular, biliary, or portal enterohepatic circulation of bile acids results in elevated serum levels.</a:t>
            </a:r>
          </a:p>
          <a:p>
            <a:pPr>
              <a:lnSpc>
                <a:spcPct val="90000"/>
              </a:lnSpc>
            </a:pPr>
            <a:r>
              <a:rPr lang="en-US" sz="2400"/>
              <a:t>Serum level is normally elevated after a meal because the gallbladder has contracted and released increased amounts of bile into the duodenum.</a:t>
            </a:r>
          </a:p>
          <a:p>
            <a:pPr>
              <a:lnSpc>
                <a:spcPct val="90000"/>
              </a:lnSpc>
            </a:pPr>
            <a:r>
              <a:rPr lang="en-US" sz="2400"/>
              <a:t>Paired serum samples performed after 12hours of fasting and 2 hours postprandial are needed to perform the test.</a:t>
            </a:r>
          </a:p>
          <a:p>
            <a:pPr lvl="1">
              <a:lnSpc>
                <a:spcPct val="90000"/>
              </a:lnSpc>
            </a:pPr>
            <a:r>
              <a:rPr lang="en-US" sz="2000"/>
              <a:t>Difference in concentration of the samples is reported</a:t>
            </a:r>
          </a:p>
          <a:p>
            <a:pPr lvl="1">
              <a:lnSpc>
                <a:spcPct val="90000"/>
              </a:lnSpc>
            </a:pPr>
            <a:r>
              <a:rPr lang="en-US" sz="2000"/>
              <a:t>Only a single sample is tested in horses.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t>Bile Acids (cont’d)</a:t>
            </a:r>
          </a:p>
        </p:txBody>
      </p:sp>
      <p:sp>
        <p:nvSpPr>
          <p:cNvPr id="64515" name="Rectangle 3"/>
          <p:cNvSpPr>
            <a:spLocks noGrp="1" noChangeArrowheads="1"/>
          </p:cNvSpPr>
          <p:nvPr>
            <p:ph type="body" idx="1"/>
          </p:nvPr>
        </p:nvSpPr>
        <p:spPr>
          <a:xfrm>
            <a:off x="228600" y="1371600"/>
            <a:ext cx="8458200" cy="4530725"/>
          </a:xfrm>
        </p:spPr>
        <p:txBody>
          <a:bodyPr/>
          <a:lstStyle/>
          <a:p>
            <a:pPr>
              <a:lnSpc>
                <a:spcPct val="90000"/>
              </a:lnSpc>
            </a:pPr>
            <a:r>
              <a:rPr lang="en-US" sz="2400" dirty="0"/>
              <a:t>Inadequate fasting or spontaneous gallbladder contraction can increase fasting bile acids; prolonged </a:t>
            </a:r>
            <a:r>
              <a:rPr lang="en-US" sz="2400" dirty="0" smtClean="0"/>
              <a:t>fasting, diarrhea, and GI </a:t>
            </a:r>
            <a:r>
              <a:rPr lang="en-US" sz="2400" dirty="0" err="1" smtClean="0"/>
              <a:t>malabsorption</a:t>
            </a:r>
            <a:r>
              <a:rPr lang="en-US" sz="2400" dirty="0" smtClean="0"/>
              <a:t> </a:t>
            </a:r>
            <a:r>
              <a:rPr lang="en-US" sz="2400" dirty="0"/>
              <a:t>decreases bile </a:t>
            </a:r>
            <a:r>
              <a:rPr lang="en-US" sz="2400" dirty="0" smtClean="0"/>
              <a:t>acids</a:t>
            </a:r>
          </a:p>
          <a:p>
            <a:pPr>
              <a:lnSpc>
                <a:spcPct val="90000"/>
              </a:lnSpc>
            </a:pPr>
            <a:r>
              <a:rPr lang="en-US" sz="2400" dirty="0" smtClean="0"/>
              <a:t>Bile acid levels are unspecific regarding the type of liver problem that exists (used as a screening test)</a:t>
            </a:r>
          </a:p>
          <a:p>
            <a:pPr>
              <a:lnSpc>
                <a:spcPct val="90000"/>
              </a:lnSpc>
            </a:pPr>
            <a:r>
              <a:rPr lang="en-US" sz="2400" dirty="0" smtClean="0"/>
              <a:t>May detect liver problems before other CS present (</a:t>
            </a:r>
            <a:r>
              <a:rPr lang="en-US" sz="2400" dirty="0" err="1" smtClean="0"/>
              <a:t>icterus</a:t>
            </a:r>
            <a:r>
              <a:rPr lang="en-US" sz="2400" dirty="0" smtClean="0"/>
              <a:t>, jaundice, etc.)</a:t>
            </a:r>
          </a:p>
          <a:p>
            <a:pPr>
              <a:lnSpc>
                <a:spcPct val="90000"/>
              </a:lnSpc>
            </a:pPr>
            <a:r>
              <a:rPr lang="en-US" sz="2400" dirty="0" smtClean="0"/>
              <a:t>Used to follow progress of liver disease during treatment</a:t>
            </a:r>
            <a:endParaRPr lang="en-US" sz="2400" dirty="0"/>
          </a:p>
          <a:p>
            <a:pPr>
              <a:lnSpc>
                <a:spcPct val="90000"/>
              </a:lnSpc>
            </a:pPr>
            <a:r>
              <a:rPr lang="en-US" sz="2400" dirty="0" err="1" smtClean="0"/>
              <a:t>Lipemia</a:t>
            </a:r>
            <a:r>
              <a:rPr lang="en-US" sz="2400" dirty="0" smtClean="0"/>
              <a:t> will interfere with chemical analysis via </a:t>
            </a:r>
            <a:r>
              <a:rPr lang="en-US" sz="2400" dirty="0" err="1" smtClean="0"/>
              <a:t>spectrophotometry</a:t>
            </a:r>
            <a:r>
              <a:rPr lang="en-US" sz="2400" dirty="0" smtClean="0"/>
              <a:t>.</a:t>
            </a:r>
            <a:endParaRPr lang="en-US" sz="2400" dirty="0"/>
          </a:p>
          <a:p>
            <a:pPr>
              <a:lnSpc>
                <a:spcPct val="90000"/>
              </a:lnSpc>
            </a:pPr>
            <a:r>
              <a:rPr lang="en-US" sz="2400" dirty="0"/>
              <a:t>Bile acid test that uses immunologic methods (ELISA) is available for use in the veterinary clinic.</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dirty="0"/>
              <a:t>Cholesterol</a:t>
            </a:r>
          </a:p>
        </p:txBody>
      </p:sp>
      <p:sp>
        <p:nvSpPr>
          <p:cNvPr id="65539" name="Rectangle 3"/>
          <p:cNvSpPr>
            <a:spLocks noGrp="1" noChangeArrowheads="1"/>
          </p:cNvSpPr>
          <p:nvPr>
            <p:ph type="body" idx="1"/>
          </p:nvPr>
        </p:nvSpPr>
        <p:spPr>
          <a:xfrm>
            <a:off x="457200" y="1600200"/>
            <a:ext cx="8229600" cy="4800600"/>
          </a:xfrm>
        </p:spPr>
        <p:txBody>
          <a:bodyPr/>
          <a:lstStyle/>
          <a:p>
            <a:pPr>
              <a:lnSpc>
                <a:spcPct val="90000"/>
              </a:lnSpc>
            </a:pPr>
            <a:r>
              <a:rPr lang="en-US" dirty="0"/>
              <a:t>Produced primarily in the liver and ingested in food</a:t>
            </a:r>
            <a:r>
              <a:rPr lang="en-US" dirty="0" smtClean="0"/>
              <a:t>.</a:t>
            </a:r>
          </a:p>
          <a:p>
            <a:pPr>
              <a:lnSpc>
                <a:spcPct val="90000"/>
              </a:lnSpc>
            </a:pPr>
            <a:r>
              <a:rPr lang="en-US" dirty="0" smtClean="0"/>
              <a:t>Some forms of hepatic failure = decreased blood cholesterol</a:t>
            </a:r>
            <a:endParaRPr lang="en-US" dirty="0"/>
          </a:p>
          <a:p>
            <a:pPr>
              <a:lnSpc>
                <a:spcPct val="90000"/>
              </a:lnSpc>
            </a:pPr>
            <a:r>
              <a:rPr lang="en-US" dirty="0" err="1"/>
              <a:t>Cholestasis</a:t>
            </a:r>
            <a:r>
              <a:rPr lang="en-US" dirty="0"/>
              <a:t> causes an increase in serum cholesterol in some </a:t>
            </a:r>
            <a:r>
              <a:rPr lang="en-US" dirty="0" smtClean="0"/>
              <a:t>species because bile is a major route of cholesterol excretion from the body.</a:t>
            </a:r>
            <a:endParaRPr lang="en-US" dirty="0"/>
          </a:p>
          <a:p>
            <a:pPr>
              <a:lnSpc>
                <a:spcPct val="90000"/>
              </a:lnSpc>
            </a:pPr>
            <a:r>
              <a:rPr lang="en-US" dirty="0" smtClean="0"/>
              <a:t>In some animals with liver failure, the serum cholesterol concentrations are normal.</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t>Cholesterol (cont’d)</a:t>
            </a:r>
          </a:p>
        </p:txBody>
      </p:sp>
      <p:sp>
        <p:nvSpPr>
          <p:cNvPr id="66563" name="Rectangle 3"/>
          <p:cNvSpPr>
            <a:spLocks noGrp="1" noChangeArrowheads="1"/>
          </p:cNvSpPr>
          <p:nvPr>
            <p:ph type="body" idx="1"/>
          </p:nvPr>
        </p:nvSpPr>
        <p:spPr/>
        <p:txBody>
          <a:bodyPr/>
          <a:lstStyle/>
          <a:p>
            <a:pPr>
              <a:lnSpc>
                <a:spcPct val="90000"/>
              </a:lnSpc>
            </a:pPr>
            <a:r>
              <a:rPr lang="en-US" sz="2800"/>
              <a:t>Assay is sometimes used as a screening test for hypothyroidism</a:t>
            </a:r>
          </a:p>
          <a:p>
            <a:pPr lvl="1">
              <a:lnSpc>
                <a:spcPct val="90000"/>
              </a:lnSpc>
            </a:pPr>
            <a:r>
              <a:rPr lang="en-US" sz="2400"/>
              <a:t>Thyroid hormone controls synthesis and destruction of cholesterol in the body</a:t>
            </a:r>
          </a:p>
          <a:p>
            <a:pPr>
              <a:lnSpc>
                <a:spcPct val="90000"/>
              </a:lnSpc>
            </a:pPr>
            <a:r>
              <a:rPr lang="en-US" sz="2800"/>
              <a:t>Other diseases associated with hypercholesterolemia include hyperadrenocorticism, diabetes mellitus, and nephrotic syndrome.</a:t>
            </a:r>
          </a:p>
          <a:p>
            <a:pPr>
              <a:lnSpc>
                <a:spcPct val="90000"/>
              </a:lnSpc>
            </a:pPr>
            <a:r>
              <a:rPr lang="en-US" sz="2800"/>
              <a:t>Administration of corticosteroids may also cause an elevated blood cholesterol concentration.</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t>Other Tests of Liver Function</a:t>
            </a:r>
          </a:p>
        </p:txBody>
      </p:sp>
      <p:sp>
        <p:nvSpPr>
          <p:cNvPr id="67587" name="Rectangle 3"/>
          <p:cNvSpPr>
            <a:spLocks noGrp="1" noChangeArrowheads="1"/>
          </p:cNvSpPr>
          <p:nvPr>
            <p:ph type="body" idx="1"/>
          </p:nvPr>
        </p:nvSpPr>
        <p:spPr>
          <a:xfrm>
            <a:off x="457200" y="1295400"/>
            <a:ext cx="8229600" cy="4530725"/>
          </a:xfrm>
        </p:spPr>
        <p:txBody>
          <a:bodyPr/>
          <a:lstStyle/>
          <a:p>
            <a:pPr>
              <a:lnSpc>
                <a:spcPct val="90000"/>
              </a:lnSpc>
            </a:pPr>
            <a:r>
              <a:rPr lang="en-US" sz="2800" u="sng" dirty="0"/>
              <a:t>Dye excretion</a:t>
            </a:r>
            <a:r>
              <a:rPr lang="en-US" sz="2800" dirty="0"/>
              <a:t>: </a:t>
            </a:r>
            <a:r>
              <a:rPr lang="en-US" sz="2800" dirty="0" smtClean="0"/>
              <a:t>anaphylactic reactions have been observed in humans; therefore dye excretion method not widely used. Measurement of bile acid concentration = more specific and easier to perform. Dye excretion tests require injection of a dye.</a:t>
            </a:r>
            <a:endParaRPr lang="en-US" sz="2800" dirty="0"/>
          </a:p>
          <a:p>
            <a:pPr>
              <a:lnSpc>
                <a:spcPct val="90000"/>
              </a:lnSpc>
            </a:pPr>
            <a:r>
              <a:rPr lang="en-US" sz="2800" u="sng" dirty="0"/>
              <a:t>Ammonia tolerance</a:t>
            </a:r>
            <a:r>
              <a:rPr lang="en-US" sz="2800" dirty="0"/>
              <a:t>: any condition that reduces the uptake of ammonia or conversion of ammonia to urea can lead to increased plasma ammonia concentration.</a:t>
            </a:r>
          </a:p>
          <a:p>
            <a:pPr>
              <a:lnSpc>
                <a:spcPct val="90000"/>
              </a:lnSpc>
            </a:pPr>
            <a:r>
              <a:rPr lang="en-US" sz="2800" u="sng" dirty="0"/>
              <a:t>Caffeine clearance</a:t>
            </a:r>
            <a:r>
              <a:rPr lang="en-US" sz="2800" dirty="0"/>
              <a:t>: test used in human medicine; few experimental studies have been performed in canine species.</a:t>
            </a:r>
            <a:endParaRPr lang="en-US" sz="2800" u="sng"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t>Kidney Assays</a:t>
            </a:r>
          </a:p>
        </p:txBody>
      </p:sp>
      <p:sp>
        <p:nvSpPr>
          <p:cNvPr id="68611" name="Rectangle 3"/>
          <p:cNvSpPr>
            <a:spLocks noGrp="1" noChangeArrowheads="1"/>
          </p:cNvSpPr>
          <p:nvPr>
            <p:ph type="body" idx="1"/>
          </p:nvPr>
        </p:nvSpPr>
        <p:spPr>
          <a:xfrm>
            <a:off x="457200" y="1600200"/>
            <a:ext cx="8229600" cy="5257800"/>
          </a:xfrm>
        </p:spPr>
        <p:txBody>
          <a:bodyPr/>
          <a:lstStyle/>
          <a:p>
            <a:pPr>
              <a:lnSpc>
                <a:spcPct val="80000"/>
              </a:lnSpc>
            </a:pPr>
            <a:r>
              <a:rPr lang="en-US" sz="2800" dirty="0"/>
              <a:t>Kidney functions:</a:t>
            </a:r>
          </a:p>
          <a:p>
            <a:pPr lvl="1">
              <a:lnSpc>
                <a:spcPct val="80000"/>
              </a:lnSpc>
            </a:pPr>
            <a:r>
              <a:rPr lang="en-US" sz="2400" dirty="0"/>
              <a:t>Conserve or eliminate water and electrolytes in times imbalance.</a:t>
            </a:r>
          </a:p>
          <a:p>
            <a:pPr lvl="1">
              <a:lnSpc>
                <a:spcPct val="80000"/>
              </a:lnSpc>
            </a:pPr>
            <a:r>
              <a:rPr lang="en-US" sz="2400" dirty="0"/>
              <a:t>Excrete or conserve hydrogen ions to maintain blood pH within normal limits.</a:t>
            </a:r>
          </a:p>
          <a:p>
            <a:pPr lvl="1">
              <a:lnSpc>
                <a:spcPct val="80000"/>
              </a:lnSpc>
            </a:pPr>
            <a:r>
              <a:rPr lang="en-US" sz="2400" dirty="0"/>
              <a:t>Conserve </a:t>
            </a:r>
            <a:r>
              <a:rPr lang="en-US" sz="2400" dirty="0" smtClean="0"/>
              <a:t>nutrients (</a:t>
            </a:r>
            <a:r>
              <a:rPr lang="en-US" sz="2400" dirty="0" err="1" smtClean="0"/>
              <a:t>eg</a:t>
            </a:r>
            <a:r>
              <a:rPr lang="en-US" sz="2400" dirty="0" smtClean="0"/>
              <a:t>. glucose and proteins)</a:t>
            </a:r>
            <a:endParaRPr lang="en-US" sz="2400" dirty="0"/>
          </a:p>
          <a:p>
            <a:pPr lvl="1">
              <a:lnSpc>
                <a:spcPct val="80000"/>
              </a:lnSpc>
            </a:pPr>
            <a:r>
              <a:rPr lang="en-US" sz="2400" dirty="0"/>
              <a:t>Remove end products of nitrogen </a:t>
            </a:r>
            <a:r>
              <a:rPr lang="en-US" sz="2400" dirty="0" smtClean="0"/>
              <a:t>metabolism (urea, </a:t>
            </a:r>
            <a:r>
              <a:rPr lang="en-US" sz="2400" dirty="0" err="1" smtClean="0"/>
              <a:t>creatinine</a:t>
            </a:r>
            <a:r>
              <a:rPr lang="en-US" sz="2400" dirty="0" smtClean="0"/>
              <a:t>, </a:t>
            </a:r>
            <a:r>
              <a:rPr lang="en-US" sz="2400" dirty="0" err="1" smtClean="0"/>
              <a:t>allantoin</a:t>
            </a:r>
            <a:r>
              <a:rPr lang="en-US" sz="2400" dirty="0" smtClean="0"/>
              <a:t>)</a:t>
            </a:r>
            <a:endParaRPr lang="en-US" sz="2400" dirty="0"/>
          </a:p>
          <a:p>
            <a:pPr lvl="1">
              <a:lnSpc>
                <a:spcPct val="80000"/>
              </a:lnSpc>
            </a:pPr>
            <a:r>
              <a:rPr lang="en-US" sz="2400" dirty="0"/>
              <a:t>Produce </a:t>
            </a:r>
            <a:r>
              <a:rPr lang="en-US" sz="2400" dirty="0" err="1"/>
              <a:t>renin</a:t>
            </a:r>
            <a:r>
              <a:rPr lang="en-US" sz="2400" dirty="0"/>
              <a:t>, erythropoietin, and </a:t>
            </a:r>
            <a:r>
              <a:rPr lang="en-US" sz="2400" dirty="0" smtClean="0"/>
              <a:t>prostaglandins</a:t>
            </a:r>
            <a:endParaRPr lang="en-US" sz="2400" dirty="0"/>
          </a:p>
          <a:p>
            <a:pPr lvl="1">
              <a:lnSpc>
                <a:spcPct val="80000"/>
              </a:lnSpc>
            </a:pPr>
            <a:r>
              <a:rPr lang="en-US" sz="2400" dirty="0" smtClean="0"/>
              <a:t>Aid </a:t>
            </a:r>
            <a:r>
              <a:rPr lang="en-US" sz="2400" dirty="0"/>
              <a:t>in regulation of body temperature and platelet aggregation (prostaglandins)</a:t>
            </a:r>
          </a:p>
          <a:p>
            <a:pPr lvl="1">
              <a:lnSpc>
                <a:spcPct val="80000"/>
              </a:lnSpc>
            </a:pPr>
            <a:r>
              <a:rPr lang="en-US" sz="2400" dirty="0"/>
              <a:t>Aid in vitamin D activation</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t>Kidney Assays</a:t>
            </a:r>
          </a:p>
        </p:txBody>
      </p:sp>
      <p:sp>
        <p:nvSpPr>
          <p:cNvPr id="69635" name="Rectangle 3"/>
          <p:cNvSpPr>
            <a:spLocks noGrp="1" noChangeArrowheads="1"/>
          </p:cNvSpPr>
          <p:nvPr>
            <p:ph type="body" idx="1"/>
          </p:nvPr>
        </p:nvSpPr>
        <p:spPr>
          <a:xfrm>
            <a:off x="533400" y="1295400"/>
            <a:ext cx="8229600" cy="5257800"/>
          </a:xfrm>
        </p:spPr>
        <p:txBody>
          <a:bodyPr/>
          <a:lstStyle/>
          <a:p>
            <a:pPr>
              <a:lnSpc>
                <a:spcPct val="90000"/>
              </a:lnSpc>
            </a:pPr>
            <a:r>
              <a:rPr lang="en-US" sz="2800"/>
              <a:t>Kidneys receive blood from the renal arteries; blood enters the glomerulus of the nephrons where nearly all water and small dissolved solutes pass into the collecting tubules.</a:t>
            </a:r>
          </a:p>
          <a:p>
            <a:pPr>
              <a:lnSpc>
                <a:spcPct val="90000"/>
              </a:lnSpc>
            </a:pPr>
            <a:r>
              <a:rPr lang="en-US" sz="2800"/>
              <a:t>Each nephron contains sections that function to reabsorb or secrete specific solutes.</a:t>
            </a:r>
          </a:p>
          <a:p>
            <a:pPr lvl="1">
              <a:lnSpc>
                <a:spcPct val="90000"/>
              </a:lnSpc>
            </a:pPr>
            <a:r>
              <a:rPr lang="en-US" sz="2400"/>
              <a:t>Resorption of glucose occurs in the proximal convoluted tubule</a:t>
            </a:r>
          </a:p>
          <a:p>
            <a:pPr lvl="1">
              <a:lnSpc>
                <a:spcPct val="90000"/>
              </a:lnSpc>
            </a:pPr>
            <a:r>
              <a:rPr lang="en-US" sz="2400"/>
              <a:t>Secretion and reabsorption of mineral salts occurs in the ascending limb of the loop of Henle and in the distal convoluted tubule.</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US"/>
              <a:t>Kidney Assays (cont’d)</a:t>
            </a:r>
          </a:p>
        </p:txBody>
      </p:sp>
      <p:sp>
        <p:nvSpPr>
          <p:cNvPr id="70659" name="Rectangle 3"/>
          <p:cNvSpPr>
            <a:spLocks noGrp="1" noChangeArrowheads="1"/>
          </p:cNvSpPr>
          <p:nvPr>
            <p:ph type="body" idx="1"/>
          </p:nvPr>
        </p:nvSpPr>
        <p:spPr/>
        <p:txBody>
          <a:bodyPr/>
          <a:lstStyle/>
          <a:p>
            <a:pPr>
              <a:lnSpc>
                <a:spcPct val="90000"/>
              </a:lnSpc>
            </a:pPr>
            <a:r>
              <a:rPr lang="en-US"/>
              <a:t>Nephron has a specific resorptive capability for each substance called the </a:t>
            </a:r>
            <a:r>
              <a:rPr lang="en-US" u="sng"/>
              <a:t>renal threshold</a:t>
            </a:r>
            <a:r>
              <a:rPr lang="en-US"/>
              <a:t>.</a:t>
            </a:r>
          </a:p>
          <a:p>
            <a:pPr>
              <a:lnSpc>
                <a:spcPct val="90000"/>
              </a:lnSpc>
            </a:pPr>
            <a:r>
              <a:rPr lang="en-US"/>
              <a:t>Blood returns from the kidneys to the rest of the body through the renal veins, which connect to the caudal vena cava.</a:t>
            </a:r>
          </a:p>
          <a:p>
            <a:pPr>
              <a:lnSpc>
                <a:spcPct val="90000"/>
              </a:lnSpc>
            </a:pPr>
            <a:r>
              <a:rPr lang="en-US"/>
              <a:t>Urine and blood may be analyzed to evaluate kidney function.</a:t>
            </a:r>
          </a:p>
          <a:p>
            <a:pPr>
              <a:lnSpc>
                <a:spcPct val="90000"/>
              </a:lnSpc>
              <a:buFont typeface="Wingdings" pitchFamily="2" charset="2"/>
              <a:buNone/>
            </a:pP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t>Factors Influencing Results</a:t>
            </a:r>
          </a:p>
        </p:txBody>
      </p:sp>
      <p:sp>
        <p:nvSpPr>
          <p:cNvPr id="25603" name="Rectangle 3"/>
          <p:cNvSpPr>
            <a:spLocks noGrp="1" noChangeArrowheads="1"/>
          </p:cNvSpPr>
          <p:nvPr>
            <p:ph type="body" idx="1"/>
          </p:nvPr>
        </p:nvSpPr>
        <p:spPr/>
        <p:txBody>
          <a:bodyPr/>
          <a:lstStyle/>
          <a:p>
            <a:r>
              <a:rPr lang="en-US" sz="2800" u="sng"/>
              <a:t>Hemolysis</a:t>
            </a:r>
            <a:r>
              <a:rPr lang="en-US" sz="2800"/>
              <a:t>: may result when a blood sample is:</a:t>
            </a:r>
          </a:p>
          <a:p>
            <a:pPr lvl="1"/>
            <a:r>
              <a:rPr lang="en-US" sz="2400"/>
              <a:t>drawn into a moist syringe</a:t>
            </a:r>
          </a:p>
          <a:p>
            <a:pPr lvl="1"/>
            <a:r>
              <a:rPr lang="en-US" sz="2400"/>
              <a:t>mixed too vigorously after collection</a:t>
            </a:r>
          </a:p>
          <a:p>
            <a:pPr lvl="1"/>
            <a:r>
              <a:rPr lang="en-US" sz="2400"/>
              <a:t>forced through a needle when being transferred to a tube</a:t>
            </a:r>
          </a:p>
          <a:p>
            <a:pPr lvl="1"/>
            <a:r>
              <a:rPr lang="en-US" sz="2400"/>
              <a:t>Frozen as a whole blood sample</a:t>
            </a:r>
          </a:p>
          <a:p>
            <a:r>
              <a:rPr lang="en-US" sz="2800"/>
              <a:t>Hemolysis can also occur when excess alcohol is used to clean the skin and not allowed to dry prior to drawing blood.</a:t>
            </a:r>
            <a:endParaRPr lang="en-US" sz="2800" u="sng"/>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t>Kidney Assays (cont’d)</a:t>
            </a:r>
          </a:p>
        </p:txBody>
      </p:sp>
      <p:sp>
        <p:nvSpPr>
          <p:cNvPr id="71683" name="Rectangle 3"/>
          <p:cNvSpPr>
            <a:spLocks noGrp="1" noChangeArrowheads="1"/>
          </p:cNvSpPr>
          <p:nvPr>
            <p:ph type="body" idx="1"/>
          </p:nvPr>
        </p:nvSpPr>
        <p:spPr/>
        <p:txBody>
          <a:bodyPr/>
          <a:lstStyle/>
          <a:p>
            <a:r>
              <a:rPr lang="en-US"/>
              <a:t>Primary serum chemistry tests for kidney function: </a:t>
            </a:r>
            <a:r>
              <a:rPr lang="en-US" b="1"/>
              <a:t>urea nitrogen </a:t>
            </a:r>
            <a:r>
              <a:rPr lang="en-US"/>
              <a:t>and </a:t>
            </a:r>
            <a:r>
              <a:rPr lang="en-US" b="1"/>
              <a:t>creatinine</a:t>
            </a:r>
            <a:r>
              <a:rPr lang="en-US"/>
              <a:t>.</a:t>
            </a:r>
          </a:p>
          <a:p>
            <a:r>
              <a:rPr lang="en-US"/>
              <a:t>Other tests are designed to evaluate the rate and efficiency of glomerular filtration.</a:t>
            </a:r>
          </a:p>
          <a:p>
            <a:pPr>
              <a:buFont typeface="Wingdings" pitchFamily="2" charset="2"/>
              <a:buNone/>
            </a:pPr>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dirty="0"/>
              <a:t>Blood Urea Nitrogen (BUN)</a:t>
            </a:r>
          </a:p>
        </p:txBody>
      </p:sp>
      <p:sp>
        <p:nvSpPr>
          <p:cNvPr id="72707" name="Rectangle 3"/>
          <p:cNvSpPr>
            <a:spLocks noGrp="1" noChangeArrowheads="1"/>
          </p:cNvSpPr>
          <p:nvPr>
            <p:ph type="body" idx="1"/>
          </p:nvPr>
        </p:nvSpPr>
        <p:spPr>
          <a:xfrm>
            <a:off x="457200" y="1600200"/>
            <a:ext cx="8229600" cy="5105400"/>
          </a:xfrm>
        </p:spPr>
        <p:txBody>
          <a:bodyPr/>
          <a:lstStyle/>
          <a:p>
            <a:pPr>
              <a:lnSpc>
                <a:spcPct val="90000"/>
              </a:lnSpc>
            </a:pPr>
            <a:r>
              <a:rPr lang="en-US" sz="2800" dirty="0"/>
              <a:t>Also called serum urea </a:t>
            </a:r>
            <a:r>
              <a:rPr lang="en-US" sz="2800" dirty="0" smtClean="0"/>
              <a:t>nitrogen (SUN)</a:t>
            </a:r>
            <a:endParaRPr lang="en-US" sz="2800" dirty="0"/>
          </a:p>
          <a:p>
            <a:pPr>
              <a:lnSpc>
                <a:spcPct val="90000"/>
              </a:lnSpc>
            </a:pPr>
            <a:r>
              <a:rPr lang="en-US" sz="2800" b="1" dirty="0"/>
              <a:t>Urea</a:t>
            </a:r>
            <a:r>
              <a:rPr lang="en-US" sz="2800" dirty="0"/>
              <a:t> is the principal end product of </a:t>
            </a:r>
            <a:r>
              <a:rPr lang="en-US" sz="2800" u="sng" dirty="0"/>
              <a:t>amino acid breakdown</a:t>
            </a:r>
            <a:r>
              <a:rPr lang="en-US" sz="2800" dirty="0"/>
              <a:t> in mammals.</a:t>
            </a:r>
          </a:p>
          <a:p>
            <a:pPr>
              <a:lnSpc>
                <a:spcPct val="90000"/>
              </a:lnSpc>
            </a:pPr>
            <a:r>
              <a:rPr lang="en-US" sz="2800" dirty="0"/>
              <a:t>Urea passes through the </a:t>
            </a:r>
            <a:r>
              <a:rPr lang="en-US" sz="2800" dirty="0" err="1"/>
              <a:t>glomerulus</a:t>
            </a:r>
            <a:r>
              <a:rPr lang="en-US" sz="2800" dirty="0"/>
              <a:t> and enters the renal tubules</a:t>
            </a:r>
          </a:p>
          <a:p>
            <a:pPr>
              <a:lnSpc>
                <a:spcPct val="90000"/>
              </a:lnSpc>
            </a:pPr>
            <a:r>
              <a:rPr lang="en-US" sz="2800" dirty="0"/>
              <a:t>Approximately half the urea is reabsorbed in the tubules and the remainder excreted in the urine</a:t>
            </a:r>
          </a:p>
          <a:p>
            <a:pPr lvl="1">
              <a:lnSpc>
                <a:spcPct val="90000"/>
              </a:lnSpc>
            </a:pPr>
            <a:r>
              <a:rPr lang="en-US" sz="2400" dirty="0"/>
              <a:t>If the kidneys do not remove sufficient urea from the plasma, BUN levels increase.</a:t>
            </a:r>
          </a:p>
          <a:p>
            <a:pPr>
              <a:lnSpc>
                <a:spcPct val="90000"/>
              </a:lnSpc>
              <a:buNone/>
            </a:pPr>
            <a:endParaRPr lang="en-US" sz="2400" i="1"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dirty="0"/>
              <a:t>BUN (cont’d)</a:t>
            </a:r>
          </a:p>
        </p:txBody>
      </p:sp>
      <p:sp>
        <p:nvSpPr>
          <p:cNvPr id="73731" name="Rectangle 3"/>
          <p:cNvSpPr>
            <a:spLocks noGrp="1" noChangeArrowheads="1"/>
          </p:cNvSpPr>
          <p:nvPr>
            <p:ph type="body" idx="1"/>
          </p:nvPr>
        </p:nvSpPr>
        <p:spPr>
          <a:xfrm>
            <a:off x="457200" y="1447800"/>
            <a:ext cx="8229600" cy="5257800"/>
          </a:xfrm>
        </p:spPr>
        <p:txBody>
          <a:bodyPr/>
          <a:lstStyle/>
          <a:p>
            <a:pPr>
              <a:lnSpc>
                <a:spcPct val="90000"/>
              </a:lnSpc>
            </a:pPr>
            <a:r>
              <a:rPr lang="en-US" sz="2800" dirty="0"/>
              <a:t>Several photometric tests are available to measure urea nitrogen</a:t>
            </a:r>
          </a:p>
          <a:p>
            <a:pPr>
              <a:lnSpc>
                <a:spcPct val="90000"/>
              </a:lnSpc>
            </a:pPr>
            <a:r>
              <a:rPr lang="en-US" sz="2800" dirty="0"/>
              <a:t>Chromatographic tests are available </a:t>
            </a:r>
            <a:r>
              <a:rPr lang="en-US" sz="2800" dirty="0" smtClean="0"/>
              <a:t>and tend to be less accurate.</a:t>
            </a:r>
            <a:endParaRPr lang="en-US" sz="2400" dirty="0"/>
          </a:p>
          <a:p>
            <a:pPr lvl="1">
              <a:lnSpc>
                <a:spcPct val="90000"/>
              </a:lnSpc>
            </a:pPr>
            <a:r>
              <a:rPr lang="en-US" sz="2400" dirty="0"/>
              <a:t>Use only as a quick screening </a:t>
            </a:r>
            <a:r>
              <a:rPr lang="en-US" sz="2400" dirty="0" smtClean="0"/>
              <a:t>test</a:t>
            </a:r>
          </a:p>
          <a:p>
            <a:pPr>
              <a:lnSpc>
                <a:spcPct val="90000"/>
              </a:lnSpc>
            </a:pPr>
            <a:r>
              <a:rPr lang="en-US" sz="2800" dirty="0" smtClean="0"/>
              <a:t>Contamination of the blood sample with </a:t>
            </a:r>
            <a:r>
              <a:rPr lang="en-US" sz="2800" dirty="0" err="1" smtClean="0"/>
              <a:t>urease</a:t>
            </a:r>
            <a:r>
              <a:rPr lang="en-US" sz="2800" dirty="0" smtClean="0"/>
              <a:t>-producing bacteria may result in decomposition of urea and decreased BUN levels.</a:t>
            </a:r>
          </a:p>
          <a:p>
            <a:pPr lvl="1">
              <a:lnSpc>
                <a:spcPct val="90000"/>
              </a:lnSpc>
            </a:pPr>
            <a:r>
              <a:rPr lang="en-US" sz="2400" i="1" dirty="0" smtClean="0"/>
              <a:t>Staphylococcus </a:t>
            </a:r>
            <a:r>
              <a:rPr lang="en-US" sz="2400" i="1" dirty="0" err="1" smtClean="0"/>
              <a:t>aureus</a:t>
            </a:r>
            <a:r>
              <a:rPr lang="en-US" sz="2400" i="1" dirty="0" smtClean="0"/>
              <a:t>, Proteus spp. </a:t>
            </a:r>
            <a:r>
              <a:rPr lang="en-US" sz="2400" dirty="0" smtClean="0"/>
              <a:t>and </a:t>
            </a:r>
            <a:r>
              <a:rPr lang="en-US" sz="2400" i="1" dirty="0" err="1" smtClean="0"/>
              <a:t>Klebsiella</a:t>
            </a:r>
            <a:r>
              <a:rPr lang="en-US" sz="2400" i="1" dirty="0" smtClean="0"/>
              <a:t> </a:t>
            </a:r>
            <a:r>
              <a:rPr lang="en-US" sz="2400" i="1" dirty="0" err="1" smtClean="0"/>
              <a:t>spp</a:t>
            </a:r>
            <a:endParaRPr lang="en-US" dirty="0"/>
          </a:p>
          <a:p>
            <a:pPr>
              <a:lnSpc>
                <a:spcPct val="90000"/>
              </a:lnSpc>
            </a:pPr>
            <a:endParaRPr lang="en-US" sz="28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BUN (cont’d)</a:t>
            </a:r>
            <a:endParaRPr lang="en-US" dirty="0"/>
          </a:p>
        </p:txBody>
      </p:sp>
      <p:sp>
        <p:nvSpPr>
          <p:cNvPr id="3" name="Content Placeholder 2"/>
          <p:cNvSpPr>
            <a:spLocks noGrp="1"/>
          </p:cNvSpPr>
          <p:nvPr>
            <p:ph idx="1"/>
          </p:nvPr>
        </p:nvSpPr>
        <p:spPr/>
        <p:txBody>
          <a:bodyPr/>
          <a:lstStyle/>
          <a:p>
            <a:pPr>
              <a:lnSpc>
                <a:spcPct val="90000"/>
              </a:lnSpc>
            </a:pPr>
            <a:r>
              <a:rPr lang="en-US" sz="2800" dirty="0" smtClean="0"/>
              <a:t>Dehydration results in increased retention of urea in the blood (</a:t>
            </a:r>
            <a:r>
              <a:rPr lang="en-US" sz="2800" dirty="0" err="1" smtClean="0"/>
              <a:t>azotemia</a:t>
            </a:r>
            <a:r>
              <a:rPr lang="en-US" sz="2800" dirty="0" smtClean="0"/>
              <a:t>)</a:t>
            </a:r>
          </a:p>
          <a:p>
            <a:pPr lvl="1">
              <a:lnSpc>
                <a:spcPct val="90000"/>
              </a:lnSpc>
            </a:pPr>
            <a:r>
              <a:rPr lang="en-US" sz="2400" dirty="0" smtClean="0"/>
              <a:t>Urea is insoluble molecule; must be excreted in a high volume of water</a:t>
            </a:r>
          </a:p>
          <a:p>
            <a:pPr>
              <a:lnSpc>
                <a:spcPct val="90000"/>
              </a:lnSpc>
            </a:pPr>
            <a:r>
              <a:rPr lang="en-US" sz="2800" dirty="0" smtClean="0"/>
              <a:t>High-protein diets and strenuous exercise may cause elevated BUN levels because of increased amino acid breakdown (not decreased </a:t>
            </a:r>
            <a:r>
              <a:rPr lang="en-US" sz="2800" dirty="0" err="1" smtClean="0"/>
              <a:t>glomerular</a:t>
            </a:r>
            <a:r>
              <a:rPr lang="en-US" sz="2800" dirty="0" smtClean="0"/>
              <a:t> filtration)</a:t>
            </a:r>
          </a:p>
          <a:p>
            <a:pPr>
              <a:lnSpc>
                <a:spcPct val="90000"/>
              </a:lnSpc>
            </a:pPr>
            <a:r>
              <a:rPr lang="en-US" sz="2800" dirty="0" smtClean="0"/>
              <a:t>Differences in rate of protein break-down in male </a:t>
            </a:r>
            <a:r>
              <a:rPr lang="en-US" sz="2800" dirty="0" err="1" smtClean="0"/>
              <a:t>vs</a:t>
            </a:r>
            <a:r>
              <a:rPr lang="en-US" sz="2800" dirty="0" smtClean="0"/>
              <a:t> female animals as well as young </a:t>
            </a:r>
            <a:r>
              <a:rPr lang="en-US" sz="2800" dirty="0" err="1" smtClean="0"/>
              <a:t>vs</a:t>
            </a:r>
            <a:r>
              <a:rPr lang="en-US" sz="2800" dirty="0" smtClean="0"/>
              <a:t> older animals also affect BUN levels</a:t>
            </a:r>
          </a:p>
          <a:p>
            <a:endParaRPr lang="en-US" sz="36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a:t>Serum Creatinine </a:t>
            </a:r>
          </a:p>
        </p:txBody>
      </p:sp>
      <p:sp>
        <p:nvSpPr>
          <p:cNvPr id="74755" name="Rectangle 3"/>
          <p:cNvSpPr>
            <a:spLocks noGrp="1" noChangeArrowheads="1"/>
          </p:cNvSpPr>
          <p:nvPr>
            <p:ph type="body" idx="1"/>
          </p:nvPr>
        </p:nvSpPr>
        <p:spPr/>
        <p:txBody>
          <a:bodyPr/>
          <a:lstStyle/>
          <a:p>
            <a:r>
              <a:rPr lang="en-US" sz="2800"/>
              <a:t>Formed from creatine found in skeletal muscle as part of muscle metabolism</a:t>
            </a:r>
          </a:p>
          <a:p>
            <a:r>
              <a:rPr lang="en-US" sz="2800"/>
              <a:t>Creatine diffuses out of muscle cells and into most body fluids, including blood</a:t>
            </a:r>
          </a:p>
          <a:p>
            <a:r>
              <a:rPr lang="en-US" sz="2800"/>
              <a:t>Amount of creatine metabolized to creatinine usually remains constant, as does blood level of creatinine</a:t>
            </a:r>
          </a:p>
          <a:p>
            <a:r>
              <a:rPr lang="en-US" sz="2800"/>
              <a:t>Total amount of creatinine is a function of the animal’s total muscle mass.</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t>Creatinine (cont’d)</a:t>
            </a:r>
          </a:p>
        </p:txBody>
      </p:sp>
      <p:sp>
        <p:nvSpPr>
          <p:cNvPr id="75779" name="Rectangle 3"/>
          <p:cNvSpPr>
            <a:spLocks noGrp="1" noChangeArrowheads="1"/>
          </p:cNvSpPr>
          <p:nvPr>
            <p:ph type="body" idx="1"/>
          </p:nvPr>
        </p:nvSpPr>
        <p:spPr/>
        <p:txBody>
          <a:bodyPr/>
          <a:lstStyle/>
          <a:p>
            <a:r>
              <a:rPr lang="en-US" sz="2800"/>
              <a:t>Serum creatinine is filtered through the glomeruli and eliminated in urine</a:t>
            </a:r>
          </a:p>
          <a:p>
            <a:pPr lvl="1"/>
            <a:r>
              <a:rPr lang="en-US" sz="2400"/>
              <a:t>Any condition that alters glomerular filtration rate alters serum creatinine level</a:t>
            </a:r>
          </a:p>
          <a:p>
            <a:r>
              <a:rPr lang="en-US" sz="2800"/>
              <a:t>Nearly 75% of kidney tissue must be nonfunctional before blood creatinine levels rise.</a:t>
            </a:r>
          </a:p>
          <a:p>
            <a:r>
              <a:rPr lang="en-US" sz="2800"/>
              <a:t>Postprandial decreases in creatinine occur from transient increase in glomerular filtration rate after a meal.</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a:t>Creatinine (cont’d)</a:t>
            </a:r>
          </a:p>
        </p:txBody>
      </p:sp>
      <p:sp>
        <p:nvSpPr>
          <p:cNvPr id="80899" name="Rectangle 3"/>
          <p:cNvSpPr>
            <a:spLocks noGrp="1" noChangeArrowheads="1"/>
          </p:cNvSpPr>
          <p:nvPr>
            <p:ph type="body" idx="1"/>
          </p:nvPr>
        </p:nvSpPr>
        <p:spPr/>
        <p:txBody>
          <a:bodyPr/>
          <a:lstStyle/>
          <a:p>
            <a:r>
              <a:rPr lang="en-US" sz="2800"/>
              <a:t>Increased serum creatinine levels are seen when there is a lack of functional glomeruli</a:t>
            </a:r>
          </a:p>
          <a:p>
            <a:r>
              <a:rPr lang="en-US" sz="2800"/>
              <a:t>Serum creatinine concentrations are influenced by:</a:t>
            </a:r>
          </a:p>
          <a:p>
            <a:pPr lvl="1"/>
            <a:r>
              <a:rPr lang="en-US" sz="2400"/>
              <a:t>Fluid and hydration levels</a:t>
            </a:r>
          </a:p>
          <a:p>
            <a:pPr lvl="1"/>
            <a:r>
              <a:rPr lang="en-US" sz="2400"/>
              <a:t>Prerenal factors, such as shock</a:t>
            </a:r>
          </a:p>
          <a:p>
            <a:pPr lvl="1"/>
            <a:r>
              <a:rPr lang="en-US" sz="2400"/>
              <a:t>Postrenal factors, such as bladder and urethral obstructions</a:t>
            </a:r>
          </a:p>
          <a:p>
            <a:r>
              <a:rPr lang="en-US" sz="2800"/>
              <a:t>Used to evaluate glomerular function</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a:t>BUN/Creatinine Ratio</a:t>
            </a:r>
          </a:p>
        </p:txBody>
      </p:sp>
      <p:sp>
        <p:nvSpPr>
          <p:cNvPr id="76803" name="Rectangle 3"/>
          <p:cNvSpPr>
            <a:spLocks noGrp="1" noChangeArrowheads="1"/>
          </p:cNvSpPr>
          <p:nvPr>
            <p:ph type="body" idx="1"/>
          </p:nvPr>
        </p:nvSpPr>
        <p:spPr/>
        <p:txBody>
          <a:bodyPr/>
          <a:lstStyle/>
          <a:p>
            <a:pPr>
              <a:lnSpc>
                <a:spcPct val="90000"/>
              </a:lnSpc>
            </a:pPr>
            <a:r>
              <a:rPr lang="en-US" sz="2800"/>
              <a:t>Both measurements have a wide range of reference intervals</a:t>
            </a:r>
          </a:p>
          <a:p>
            <a:pPr>
              <a:lnSpc>
                <a:spcPct val="90000"/>
              </a:lnSpc>
            </a:pPr>
            <a:r>
              <a:rPr lang="en-US" sz="2800"/>
              <a:t>Used in human medicine for diagnosis of renal disease</a:t>
            </a:r>
          </a:p>
          <a:p>
            <a:pPr>
              <a:lnSpc>
                <a:spcPct val="90000"/>
              </a:lnSpc>
            </a:pPr>
            <a:r>
              <a:rPr lang="en-US" sz="2800"/>
              <a:t>BUN and creatinine have an inverse logarithmic relation</a:t>
            </a:r>
          </a:p>
          <a:p>
            <a:pPr>
              <a:lnSpc>
                <a:spcPct val="90000"/>
              </a:lnSpc>
            </a:pPr>
            <a:r>
              <a:rPr lang="en-US" sz="2800"/>
              <a:t>A disproportionate increase in BUN can indicate dehydration, dietary treatment failure, or owner noncompliance with treatment regimens.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a:t>Urine Protein/Creatinine Ratio </a:t>
            </a:r>
          </a:p>
        </p:txBody>
      </p:sp>
      <p:sp>
        <p:nvSpPr>
          <p:cNvPr id="77827" name="Rectangle 3"/>
          <p:cNvSpPr>
            <a:spLocks noGrp="1" noChangeArrowheads="1"/>
          </p:cNvSpPr>
          <p:nvPr>
            <p:ph type="body" idx="1"/>
          </p:nvPr>
        </p:nvSpPr>
        <p:spPr/>
        <p:txBody>
          <a:bodyPr/>
          <a:lstStyle/>
          <a:p>
            <a:pPr>
              <a:lnSpc>
                <a:spcPct val="80000"/>
              </a:lnSpc>
            </a:pPr>
            <a:r>
              <a:rPr lang="en-US" sz="2800"/>
              <a:t>Mathematical method that compares urine protein level with urine creatinine levels in a single urine sample</a:t>
            </a:r>
          </a:p>
          <a:p>
            <a:pPr>
              <a:lnSpc>
                <a:spcPct val="80000"/>
              </a:lnSpc>
            </a:pPr>
            <a:r>
              <a:rPr lang="en-US" sz="2800"/>
              <a:t>Based on the concept that the tubular concentration of urine increases urinary protein and creatine concentrations equally</a:t>
            </a:r>
          </a:p>
          <a:p>
            <a:pPr>
              <a:lnSpc>
                <a:spcPct val="80000"/>
              </a:lnSpc>
            </a:pPr>
            <a:r>
              <a:rPr lang="en-US" sz="2800"/>
              <a:t>5 to 10 mL of urine collected via cystocentesis</a:t>
            </a:r>
          </a:p>
          <a:p>
            <a:pPr>
              <a:lnSpc>
                <a:spcPct val="80000"/>
              </a:lnSpc>
            </a:pPr>
            <a:r>
              <a:rPr lang="en-US" sz="2800"/>
              <a:t>Sample is centrifuged and supernatant used to determine both concentrations for each sample by photometric methods.</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a:t>Water Deprivation Test</a:t>
            </a:r>
          </a:p>
        </p:txBody>
      </p:sp>
      <p:sp>
        <p:nvSpPr>
          <p:cNvPr id="78851" name="Rectangle 3"/>
          <p:cNvSpPr>
            <a:spLocks noGrp="1" noChangeArrowheads="1"/>
          </p:cNvSpPr>
          <p:nvPr>
            <p:ph type="body" idx="1"/>
          </p:nvPr>
        </p:nvSpPr>
        <p:spPr/>
        <p:txBody>
          <a:bodyPr/>
          <a:lstStyle/>
          <a:p>
            <a:pPr>
              <a:lnSpc>
                <a:spcPct val="90000"/>
              </a:lnSpc>
            </a:pPr>
            <a:r>
              <a:rPr lang="en-US" sz="2400" dirty="0"/>
              <a:t>Urine concentration test performed to determine if inappropriate </a:t>
            </a:r>
            <a:r>
              <a:rPr lang="en-US" sz="2400" dirty="0" err="1"/>
              <a:t>diuresis</a:t>
            </a:r>
            <a:r>
              <a:rPr lang="en-US" sz="2400" dirty="0"/>
              <a:t> is attributable to failure of the </a:t>
            </a:r>
            <a:r>
              <a:rPr lang="en-US" sz="2400" dirty="0" err="1"/>
              <a:t>neuroendocrine</a:t>
            </a:r>
            <a:r>
              <a:rPr lang="en-US" sz="2400" dirty="0"/>
              <a:t> pathway that releases ADH or if </a:t>
            </a:r>
            <a:r>
              <a:rPr lang="en-US" sz="2400" dirty="0" err="1"/>
              <a:t>nephrons</a:t>
            </a:r>
            <a:r>
              <a:rPr lang="en-US" sz="2400" dirty="0"/>
              <a:t> are not responding properly.</a:t>
            </a:r>
          </a:p>
          <a:p>
            <a:pPr>
              <a:lnSpc>
                <a:spcPct val="90000"/>
              </a:lnSpc>
            </a:pPr>
            <a:r>
              <a:rPr lang="en-US" sz="2400" dirty="0"/>
              <a:t>The patient is gradually deprived of water over 3 to 5 days until there is a stimulus for endogenous ADH release. (This usually occurs at about 5% weight loss)</a:t>
            </a:r>
          </a:p>
          <a:p>
            <a:pPr>
              <a:lnSpc>
                <a:spcPct val="90000"/>
              </a:lnSpc>
            </a:pPr>
            <a:r>
              <a:rPr lang="en-US" sz="2400" dirty="0"/>
              <a:t>Failure to concentrate urine over the duration of the test is indicative of insufficient ADH or unresponsive </a:t>
            </a:r>
            <a:r>
              <a:rPr lang="en-US" sz="2400" dirty="0" err="1"/>
              <a:t>nephrons</a:t>
            </a:r>
            <a:r>
              <a:rPr lang="en-US" sz="2400" dirty="0" smtClean="0"/>
              <a:t>.</a:t>
            </a:r>
          </a:p>
          <a:p>
            <a:pPr>
              <a:lnSpc>
                <a:spcPct val="90000"/>
              </a:lnSpc>
            </a:pPr>
            <a:r>
              <a:rPr lang="en-US" sz="2400" u="sng" dirty="0" smtClean="0"/>
              <a:t>Contraindications</a:t>
            </a:r>
            <a:r>
              <a:rPr lang="en-US" sz="2400" dirty="0" smtClean="0"/>
              <a:t>: dehydration, </a:t>
            </a:r>
            <a:r>
              <a:rPr lang="en-US" sz="2400" dirty="0" err="1" smtClean="0"/>
              <a:t>azotemia</a:t>
            </a:r>
            <a:endParaRPr lang="en-US" sz="2400" u="sng" dirty="0"/>
          </a:p>
          <a:p>
            <a:pPr>
              <a:lnSpc>
                <a:spcPct val="90000"/>
              </a:lnSpc>
              <a:buFont typeface="Wingdings" pitchFamily="2" charset="2"/>
              <a:buNone/>
            </a:pPr>
            <a:endParaRPr lang="en-US" sz="2400" dirty="0"/>
          </a:p>
          <a:p>
            <a:pPr>
              <a:lnSpc>
                <a:spcPct val="90000"/>
              </a:lnSpc>
            </a:pP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t>Hemolysis</a:t>
            </a:r>
          </a:p>
        </p:txBody>
      </p:sp>
      <p:sp>
        <p:nvSpPr>
          <p:cNvPr id="26627" name="Rectangle 3"/>
          <p:cNvSpPr>
            <a:spLocks noGrp="1" noChangeArrowheads="1"/>
          </p:cNvSpPr>
          <p:nvPr>
            <p:ph type="body" idx="1"/>
          </p:nvPr>
        </p:nvSpPr>
        <p:spPr>
          <a:xfrm>
            <a:off x="381000" y="1447800"/>
            <a:ext cx="8229600" cy="5257800"/>
          </a:xfrm>
        </p:spPr>
        <p:txBody>
          <a:bodyPr/>
          <a:lstStyle/>
          <a:p>
            <a:pPr>
              <a:lnSpc>
                <a:spcPct val="80000"/>
              </a:lnSpc>
            </a:pPr>
            <a:r>
              <a:rPr lang="en-US" sz="2800"/>
              <a:t>Fluid from hemolyzed blood cells can dilute the sample, resulting in falsely lower concentrations of constituents present in the animal.</a:t>
            </a:r>
          </a:p>
          <a:p>
            <a:pPr>
              <a:lnSpc>
                <a:spcPct val="80000"/>
              </a:lnSpc>
            </a:pPr>
            <a:r>
              <a:rPr lang="en-US" sz="2800"/>
              <a:t>Certain constituents, normally not found in high concentrations in serum or plasma, escape from ruptured blood cells, causing falsely elevated concentrations in the sample.</a:t>
            </a:r>
          </a:p>
          <a:p>
            <a:pPr>
              <a:lnSpc>
                <a:spcPct val="80000"/>
              </a:lnSpc>
            </a:pPr>
            <a:r>
              <a:rPr lang="en-US" sz="2800"/>
              <a:t>Hemolysis may elevate levels of potassium, organic phosphorus, and certain enzymes in the blood</a:t>
            </a:r>
          </a:p>
          <a:p>
            <a:pPr>
              <a:lnSpc>
                <a:spcPct val="80000"/>
              </a:lnSpc>
            </a:pPr>
            <a:r>
              <a:rPr lang="en-US" sz="2800"/>
              <a:t>Hemolysis also interferes with lipase activity and bilirubin determinations.</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a:t>Pancreas Assays</a:t>
            </a:r>
          </a:p>
        </p:txBody>
      </p:sp>
      <p:sp>
        <p:nvSpPr>
          <p:cNvPr id="96259" name="Rectangle 3"/>
          <p:cNvSpPr>
            <a:spLocks noGrp="1" noChangeArrowheads="1"/>
          </p:cNvSpPr>
          <p:nvPr>
            <p:ph type="body" idx="1"/>
          </p:nvPr>
        </p:nvSpPr>
        <p:spPr/>
        <p:txBody>
          <a:bodyPr/>
          <a:lstStyle/>
          <a:p>
            <a:pPr>
              <a:lnSpc>
                <a:spcPct val="80000"/>
              </a:lnSpc>
            </a:pPr>
            <a:r>
              <a:rPr lang="en-US" sz="2800"/>
              <a:t>The pancreas has endocrine and exocrine functions. </a:t>
            </a:r>
            <a:r>
              <a:rPr lang="en-US" sz="2800">
                <a:solidFill>
                  <a:schemeClr val="hlink"/>
                </a:solidFill>
              </a:rPr>
              <a:t>Pancreatic </a:t>
            </a:r>
            <a:r>
              <a:rPr lang="en-US" sz="2800" b="1">
                <a:solidFill>
                  <a:schemeClr val="hlink"/>
                </a:solidFill>
              </a:rPr>
              <a:t>endocrine function</a:t>
            </a:r>
            <a:r>
              <a:rPr lang="en-US" sz="2800">
                <a:solidFill>
                  <a:schemeClr val="hlink"/>
                </a:solidFill>
              </a:rPr>
              <a:t> involves production of glucagon and insulin.  </a:t>
            </a:r>
            <a:r>
              <a:rPr lang="en-US" sz="2800" u="sng">
                <a:solidFill>
                  <a:schemeClr val="hlink"/>
                </a:solidFill>
              </a:rPr>
              <a:t>Diabetes mellitus</a:t>
            </a:r>
            <a:r>
              <a:rPr lang="en-US" sz="2800">
                <a:solidFill>
                  <a:schemeClr val="hlink"/>
                </a:solidFill>
              </a:rPr>
              <a:t>, or a deficiency of insulin resulting in hyperglycemia, is the most common endocrine disorder of the pancreas.</a:t>
            </a:r>
            <a:r>
              <a:rPr lang="en-US" sz="2800"/>
              <a:t>  </a:t>
            </a:r>
            <a:r>
              <a:rPr lang="en-US" sz="2800">
                <a:solidFill>
                  <a:schemeClr val="folHlink"/>
                </a:solidFill>
              </a:rPr>
              <a:t>Pancreatic </a:t>
            </a:r>
            <a:r>
              <a:rPr lang="en-US" sz="2800" b="1">
                <a:solidFill>
                  <a:schemeClr val="folHlink"/>
                </a:solidFill>
              </a:rPr>
              <a:t>exocrine function</a:t>
            </a:r>
            <a:r>
              <a:rPr lang="en-US" sz="2800">
                <a:solidFill>
                  <a:schemeClr val="folHlink"/>
                </a:solidFill>
              </a:rPr>
              <a:t> involves the production of lipase, amylase, and trypsin. Most pancreatic disturbances occur in the exocrine function of the pancreas. Dogs seem to have a greater incidence than cats.</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a:t>Pancreas Assays</a:t>
            </a:r>
          </a:p>
        </p:txBody>
      </p:sp>
      <p:sp>
        <p:nvSpPr>
          <p:cNvPr id="82947" name="Rectangle 3"/>
          <p:cNvSpPr>
            <a:spLocks noGrp="1" noChangeArrowheads="1"/>
          </p:cNvSpPr>
          <p:nvPr>
            <p:ph type="body" idx="1"/>
          </p:nvPr>
        </p:nvSpPr>
        <p:spPr>
          <a:xfrm>
            <a:off x="457200" y="1600200"/>
            <a:ext cx="8229600" cy="4953000"/>
          </a:xfrm>
        </p:spPr>
        <p:txBody>
          <a:bodyPr/>
          <a:lstStyle/>
          <a:p>
            <a:pPr>
              <a:lnSpc>
                <a:spcPct val="90000"/>
              </a:lnSpc>
            </a:pPr>
            <a:r>
              <a:rPr lang="en-US" sz="2800" b="1" dirty="0"/>
              <a:t>Exocrine pancreas</a:t>
            </a:r>
            <a:r>
              <a:rPr lang="en-US" sz="2800" dirty="0"/>
              <a:t>: also referred to as the </a:t>
            </a:r>
            <a:r>
              <a:rPr lang="en-US" sz="2800" u="sng" dirty="0" err="1"/>
              <a:t>acinar</a:t>
            </a:r>
            <a:r>
              <a:rPr lang="en-US" sz="2800" u="sng" dirty="0"/>
              <a:t> pancreas</a:t>
            </a:r>
            <a:r>
              <a:rPr lang="en-US" sz="2800" dirty="0"/>
              <a:t>.</a:t>
            </a:r>
          </a:p>
          <a:p>
            <a:pPr>
              <a:lnSpc>
                <a:spcPct val="90000"/>
              </a:lnSpc>
            </a:pPr>
            <a:r>
              <a:rPr lang="en-US" sz="2800" dirty="0"/>
              <a:t>Secretes enzymes necessary for digestion into the small intestine</a:t>
            </a:r>
          </a:p>
          <a:p>
            <a:pPr>
              <a:lnSpc>
                <a:spcPct val="90000"/>
              </a:lnSpc>
            </a:pPr>
            <a:r>
              <a:rPr lang="en-US" sz="2800" dirty="0"/>
              <a:t>Primary pancreatic enzymes are </a:t>
            </a:r>
            <a:r>
              <a:rPr lang="en-US" sz="2800" dirty="0" err="1"/>
              <a:t>trypsin</a:t>
            </a:r>
            <a:r>
              <a:rPr lang="en-US" sz="2800" dirty="0"/>
              <a:t>, amylase, and lipase</a:t>
            </a:r>
          </a:p>
          <a:p>
            <a:pPr>
              <a:lnSpc>
                <a:spcPct val="90000"/>
              </a:lnSpc>
            </a:pPr>
            <a:r>
              <a:rPr lang="en-US" sz="2800" dirty="0"/>
              <a:t>Trauma to pancreatic tissue is often associated with pancreatic duct inflammation that results in a back-up of digestive enzymes into peripheral circulation.</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a:t>Pancreas Assays</a:t>
            </a:r>
          </a:p>
        </p:txBody>
      </p:sp>
      <p:sp>
        <p:nvSpPr>
          <p:cNvPr id="83971" name="Rectangle 3"/>
          <p:cNvSpPr>
            <a:spLocks noGrp="1" noChangeArrowheads="1"/>
          </p:cNvSpPr>
          <p:nvPr>
            <p:ph type="body" idx="1"/>
          </p:nvPr>
        </p:nvSpPr>
        <p:spPr>
          <a:xfrm>
            <a:off x="457200" y="1600200"/>
            <a:ext cx="8229600" cy="5029200"/>
          </a:xfrm>
        </p:spPr>
        <p:txBody>
          <a:bodyPr/>
          <a:lstStyle/>
          <a:p>
            <a:pPr>
              <a:lnSpc>
                <a:spcPct val="80000"/>
              </a:lnSpc>
            </a:pPr>
            <a:r>
              <a:rPr lang="en-US" sz="2800" b="1" dirty="0"/>
              <a:t>Endocrine Pancreas</a:t>
            </a:r>
            <a:r>
              <a:rPr lang="en-US" sz="2800" dirty="0"/>
              <a:t>: interspersed within the exocrine pancreatic tissue are the islets of </a:t>
            </a:r>
            <a:r>
              <a:rPr lang="en-US" sz="2800" dirty="0" err="1"/>
              <a:t>Langerhans</a:t>
            </a:r>
            <a:endParaRPr lang="en-US" sz="2800" dirty="0"/>
          </a:p>
          <a:p>
            <a:pPr>
              <a:lnSpc>
                <a:spcPct val="80000"/>
              </a:lnSpc>
            </a:pPr>
            <a:r>
              <a:rPr lang="en-US" sz="2800" dirty="0"/>
              <a:t>Four types of islet cells present; designated as alpha, beta, delta, and PP </a:t>
            </a:r>
            <a:r>
              <a:rPr lang="en-US" sz="2800" dirty="0" smtClean="0"/>
              <a:t>(pancreatic polypeptide) cells</a:t>
            </a:r>
            <a:r>
              <a:rPr lang="en-US" sz="2800" dirty="0"/>
              <a:t>.</a:t>
            </a:r>
          </a:p>
          <a:p>
            <a:pPr>
              <a:lnSpc>
                <a:spcPct val="80000"/>
              </a:lnSpc>
            </a:pPr>
            <a:r>
              <a:rPr lang="en-US" sz="2800" dirty="0"/>
              <a:t>Delta and PP cells comprise less than 1% of the islet cells and secrete </a:t>
            </a:r>
            <a:r>
              <a:rPr lang="en-US" sz="2800" dirty="0" err="1"/>
              <a:t>somatostatin</a:t>
            </a:r>
            <a:r>
              <a:rPr lang="en-US" sz="2800" dirty="0"/>
              <a:t> and pancreatic polypeptide, respectively.</a:t>
            </a:r>
          </a:p>
          <a:p>
            <a:pPr>
              <a:lnSpc>
                <a:spcPct val="80000"/>
              </a:lnSpc>
            </a:pPr>
            <a:r>
              <a:rPr lang="en-US" sz="2800" dirty="0"/>
              <a:t>Beta cells comprise approximately 80% of the islet cells and secrete insulin.</a:t>
            </a:r>
          </a:p>
          <a:p>
            <a:pPr>
              <a:lnSpc>
                <a:spcPct val="80000"/>
              </a:lnSpc>
            </a:pPr>
            <a:r>
              <a:rPr lang="en-US" sz="2800" dirty="0"/>
              <a:t>20% consists of alpha cells that secrete glucagon and </a:t>
            </a:r>
            <a:r>
              <a:rPr lang="en-US" sz="2800" dirty="0" err="1"/>
              <a:t>somatostatin</a:t>
            </a:r>
            <a:r>
              <a:rPr lang="en-US" sz="2800" dirty="0"/>
              <a:t>.</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t>Pancreas Assays</a:t>
            </a:r>
          </a:p>
        </p:txBody>
      </p:sp>
      <p:sp>
        <p:nvSpPr>
          <p:cNvPr id="84995" name="Rectangle 3"/>
          <p:cNvSpPr>
            <a:spLocks noGrp="1" noChangeArrowheads="1"/>
          </p:cNvSpPr>
          <p:nvPr>
            <p:ph type="body" idx="1"/>
          </p:nvPr>
        </p:nvSpPr>
        <p:spPr/>
        <p:txBody>
          <a:bodyPr/>
          <a:lstStyle/>
          <a:p>
            <a:pPr>
              <a:lnSpc>
                <a:spcPct val="90000"/>
              </a:lnSpc>
            </a:pPr>
            <a:r>
              <a:rPr lang="en-US" dirty="0"/>
              <a:t>Diseases of the pancreas may result in inflammation and cellular damage that causes leakage of digestive enzymes or insufficient production or secretion of enzymes.</a:t>
            </a:r>
          </a:p>
          <a:p>
            <a:pPr>
              <a:lnSpc>
                <a:spcPct val="90000"/>
              </a:lnSpc>
            </a:pPr>
            <a:r>
              <a:rPr lang="en-US" dirty="0"/>
              <a:t>Primary </a:t>
            </a:r>
            <a:r>
              <a:rPr lang="en-US" b="1" dirty="0"/>
              <a:t>exocrine pancreas tests</a:t>
            </a:r>
            <a:r>
              <a:rPr lang="en-US" dirty="0"/>
              <a:t> are </a:t>
            </a:r>
            <a:r>
              <a:rPr lang="en-US" u="sng" dirty="0"/>
              <a:t>amylase</a:t>
            </a:r>
            <a:r>
              <a:rPr lang="en-US" dirty="0"/>
              <a:t> and </a:t>
            </a:r>
            <a:r>
              <a:rPr lang="en-US" u="sng" dirty="0"/>
              <a:t>lipase</a:t>
            </a:r>
            <a:r>
              <a:rPr lang="en-US" dirty="0"/>
              <a:t>; </a:t>
            </a:r>
            <a:r>
              <a:rPr lang="en-US" dirty="0" err="1"/>
              <a:t>trypsinlike</a:t>
            </a:r>
            <a:r>
              <a:rPr lang="en-US" dirty="0"/>
              <a:t> </a:t>
            </a:r>
            <a:r>
              <a:rPr lang="en-US" dirty="0" err="1"/>
              <a:t>immunoreactivity</a:t>
            </a:r>
            <a:r>
              <a:rPr lang="en-US" dirty="0"/>
              <a:t> and pancreatic lipase </a:t>
            </a:r>
            <a:r>
              <a:rPr lang="en-US" dirty="0" err="1"/>
              <a:t>immunoreactivity</a:t>
            </a:r>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a:t>Amylase</a:t>
            </a:r>
          </a:p>
        </p:txBody>
      </p:sp>
      <p:sp>
        <p:nvSpPr>
          <p:cNvPr id="86019" name="Rectangle 3"/>
          <p:cNvSpPr>
            <a:spLocks noGrp="1" noChangeArrowheads="1"/>
          </p:cNvSpPr>
          <p:nvPr>
            <p:ph type="body" idx="1"/>
          </p:nvPr>
        </p:nvSpPr>
        <p:spPr>
          <a:xfrm>
            <a:off x="457200" y="1676400"/>
            <a:ext cx="8229600" cy="4876800"/>
          </a:xfrm>
        </p:spPr>
        <p:txBody>
          <a:bodyPr/>
          <a:lstStyle/>
          <a:p>
            <a:pPr>
              <a:lnSpc>
                <a:spcPct val="90000"/>
              </a:lnSpc>
            </a:pPr>
            <a:r>
              <a:rPr lang="en-US" sz="2800" dirty="0"/>
              <a:t>Primary source is the pancreas, but also produced in the salivary glands and small intestine</a:t>
            </a:r>
            <a:r>
              <a:rPr lang="en-US" sz="2800" dirty="0" smtClean="0"/>
              <a:t>.</a:t>
            </a:r>
          </a:p>
          <a:p>
            <a:pPr>
              <a:lnSpc>
                <a:spcPct val="90000"/>
              </a:lnSpc>
            </a:pPr>
            <a:r>
              <a:rPr lang="en-US" sz="2800" dirty="0" smtClean="0"/>
              <a:t>Amylase functions to break down starches and glycogen in sugars.</a:t>
            </a:r>
            <a:endParaRPr lang="en-US" sz="2800" dirty="0"/>
          </a:p>
          <a:p>
            <a:pPr>
              <a:lnSpc>
                <a:spcPct val="90000"/>
              </a:lnSpc>
            </a:pPr>
            <a:r>
              <a:rPr lang="en-US" sz="2800" dirty="0"/>
              <a:t>Increases in serum amylase are nearly always caused by pancreatic disease (pancreatitis), especially when accompanied by increased lipase </a:t>
            </a:r>
            <a:r>
              <a:rPr lang="en-US" sz="2800" dirty="0" smtClean="0"/>
              <a:t>levels</a:t>
            </a:r>
            <a:endParaRPr lang="en-US" sz="2800"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Amylase (cont’d)</a:t>
            </a:r>
            <a:endParaRPr lang="en-US" dirty="0"/>
          </a:p>
        </p:txBody>
      </p:sp>
      <p:sp>
        <p:nvSpPr>
          <p:cNvPr id="3" name="Content Placeholder 2"/>
          <p:cNvSpPr>
            <a:spLocks noGrp="1"/>
          </p:cNvSpPr>
          <p:nvPr>
            <p:ph idx="1"/>
          </p:nvPr>
        </p:nvSpPr>
        <p:spPr/>
        <p:txBody>
          <a:bodyPr/>
          <a:lstStyle/>
          <a:p>
            <a:r>
              <a:rPr lang="en-US" dirty="0" smtClean="0"/>
              <a:t>Enteritis, intestinal obstruction, or intestinal perforation may also result in increased serum amylase from increased absorption of intestinal amylase into bloodstream</a:t>
            </a:r>
            <a:r>
              <a:rPr lang="en-US" dirty="0" smtClean="0"/>
              <a:t>.</a:t>
            </a:r>
          </a:p>
          <a:p>
            <a:r>
              <a:rPr lang="en-US" dirty="0" smtClean="0"/>
              <a:t>Decrease in GFR for any reason can lead to increased serum amylase because amylase is excreted by the kidneys.</a:t>
            </a:r>
            <a:endParaRPr lang="en-US" dirty="0" smtClean="0"/>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t>Amylase (cont’d)</a:t>
            </a:r>
          </a:p>
        </p:txBody>
      </p:sp>
      <p:sp>
        <p:nvSpPr>
          <p:cNvPr id="87043" name="Rectangle 3"/>
          <p:cNvSpPr>
            <a:spLocks noGrp="1" noChangeArrowheads="1"/>
          </p:cNvSpPr>
          <p:nvPr>
            <p:ph type="body" idx="1"/>
          </p:nvPr>
        </p:nvSpPr>
        <p:spPr>
          <a:xfrm>
            <a:off x="457200" y="1600200"/>
            <a:ext cx="8458200" cy="4876800"/>
          </a:xfrm>
        </p:spPr>
        <p:txBody>
          <a:bodyPr/>
          <a:lstStyle/>
          <a:p>
            <a:pPr>
              <a:lnSpc>
                <a:spcPct val="90000"/>
              </a:lnSpc>
            </a:pPr>
            <a:r>
              <a:rPr lang="en-US" sz="2800" dirty="0" smtClean="0"/>
              <a:t>Animals </a:t>
            </a:r>
            <a:r>
              <a:rPr lang="en-US" sz="2800" dirty="0"/>
              <a:t>have a greater serum amylase activity level than humans (10 times greater in dog and cat) so it is recommended to dilute the serum with normal saline before testing if using tests designed for human samples.</a:t>
            </a:r>
          </a:p>
          <a:p>
            <a:pPr>
              <a:lnSpc>
                <a:spcPct val="90000"/>
              </a:lnSpc>
            </a:pPr>
            <a:r>
              <a:rPr lang="en-US" sz="2800" dirty="0" err="1"/>
              <a:t>Lipemia</a:t>
            </a:r>
            <a:r>
              <a:rPr lang="en-US" sz="2800" dirty="0"/>
              <a:t>, </a:t>
            </a:r>
            <a:r>
              <a:rPr lang="en-US" sz="2800" dirty="0" err="1"/>
              <a:t>hemolysis</a:t>
            </a:r>
            <a:r>
              <a:rPr lang="en-US" sz="2800" dirty="0"/>
              <a:t>, and calcium </a:t>
            </a:r>
            <a:r>
              <a:rPr lang="en-US" sz="2800" dirty="0" err="1"/>
              <a:t>cheleating</a:t>
            </a:r>
            <a:r>
              <a:rPr lang="en-US" sz="2800" dirty="0"/>
              <a:t> anticoagulants will affect results.</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457200" y="0"/>
            <a:ext cx="8229600" cy="1139825"/>
          </a:xfrm>
        </p:spPr>
        <p:txBody>
          <a:bodyPr/>
          <a:lstStyle/>
          <a:p>
            <a:r>
              <a:rPr lang="en-US" dirty="0"/>
              <a:t>Lipase</a:t>
            </a:r>
          </a:p>
        </p:txBody>
      </p:sp>
      <p:sp>
        <p:nvSpPr>
          <p:cNvPr id="88067" name="Rectangle 3"/>
          <p:cNvSpPr>
            <a:spLocks noGrp="1" noChangeArrowheads="1"/>
          </p:cNvSpPr>
          <p:nvPr>
            <p:ph type="body" idx="1"/>
          </p:nvPr>
        </p:nvSpPr>
        <p:spPr>
          <a:xfrm>
            <a:off x="304800" y="1066800"/>
            <a:ext cx="8686800" cy="4876800"/>
          </a:xfrm>
        </p:spPr>
        <p:txBody>
          <a:bodyPr/>
          <a:lstStyle/>
          <a:p>
            <a:pPr>
              <a:lnSpc>
                <a:spcPct val="80000"/>
              </a:lnSpc>
            </a:pPr>
            <a:r>
              <a:rPr lang="en-US" sz="2800" dirty="0"/>
              <a:t>Nearly all serum lipase is derived from the </a:t>
            </a:r>
            <a:r>
              <a:rPr lang="en-US" sz="2800" dirty="0" smtClean="0"/>
              <a:t>pancreas; f</a:t>
            </a:r>
            <a:r>
              <a:rPr lang="en-US" sz="2800" dirty="0" smtClean="0"/>
              <a:t>unction of lipase is to break down fatty acids of lipids.</a:t>
            </a:r>
            <a:endParaRPr lang="en-US" sz="2800" dirty="0"/>
          </a:p>
          <a:p>
            <a:pPr>
              <a:lnSpc>
                <a:spcPct val="80000"/>
              </a:lnSpc>
            </a:pPr>
            <a:r>
              <a:rPr lang="en-US" sz="2800" dirty="0"/>
              <a:t>Excess lipase is normally filtered through the kidneys, so lipase levels tend to remain normal in the early stages of pancreatic disease</a:t>
            </a:r>
            <a:r>
              <a:rPr lang="en-US" sz="2800" dirty="0" smtClean="0"/>
              <a:t>.</a:t>
            </a:r>
          </a:p>
          <a:p>
            <a:pPr>
              <a:lnSpc>
                <a:spcPct val="80000"/>
              </a:lnSpc>
            </a:pPr>
            <a:r>
              <a:rPr lang="en-US" sz="2800" dirty="0" smtClean="0"/>
              <a:t>Lipase assay is more sensitive for detecting pancreatitis than amylase assay.</a:t>
            </a:r>
            <a:endParaRPr lang="en-US" sz="2800" dirty="0"/>
          </a:p>
          <a:p>
            <a:pPr>
              <a:lnSpc>
                <a:spcPct val="80000"/>
              </a:lnSpc>
            </a:pPr>
            <a:r>
              <a:rPr lang="en-US" sz="2800" dirty="0"/>
              <a:t>Increased lipase is also seen in renal failure, </a:t>
            </a:r>
            <a:r>
              <a:rPr lang="en-US" sz="2800" dirty="0" err="1"/>
              <a:t>hyperadrenocorticism</a:t>
            </a:r>
            <a:r>
              <a:rPr lang="en-US" sz="2800" dirty="0"/>
              <a:t>, </a:t>
            </a:r>
            <a:r>
              <a:rPr lang="en-US" sz="2800" dirty="0" err="1"/>
              <a:t>dexamethasone</a:t>
            </a:r>
            <a:r>
              <a:rPr lang="en-US" sz="2800" dirty="0"/>
              <a:t> treatment, and bile tract disease.</a:t>
            </a:r>
          </a:p>
          <a:p>
            <a:pPr>
              <a:lnSpc>
                <a:spcPct val="80000"/>
              </a:lnSpc>
            </a:pPr>
            <a:r>
              <a:rPr lang="en-US" sz="2800" dirty="0"/>
              <a:t>Manual methods for testing are cumbersome, easier to use automated or SNAP test. </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sz="4000"/>
              <a:t>Trypsinlike Immunoreactivity (TLI)</a:t>
            </a:r>
          </a:p>
        </p:txBody>
      </p:sp>
      <p:sp>
        <p:nvSpPr>
          <p:cNvPr id="93187" name="Rectangle 3"/>
          <p:cNvSpPr>
            <a:spLocks noGrp="1" noChangeArrowheads="1"/>
          </p:cNvSpPr>
          <p:nvPr>
            <p:ph type="body" idx="1"/>
          </p:nvPr>
        </p:nvSpPr>
        <p:spPr>
          <a:xfrm>
            <a:off x="457200" y="1371600"/>
            <a:ext cx="8229600" cy="5029200"/>
          </a:xfrm>
        </p:spPr>
        <p:txBody>
          <a:bodyPr/>
          <a:lstStyle/>
          <a:p>
            <a:pPr>
              <a:lnSpc>
                <a:spcPct val="90000"/>
              </a:lnSpc>
            </a:pPr>
            <a:r>
              <a:rPr lang="en-US" sz="2400"/>
              <a:t>Considered the </a:t>
            </a:r>
            <a:r>
              <a:rPr lang="en-US" sz="2400" u="sng"/>
              <a:t>test of choice</a:t>
            </a:r>
            <a:r>
              <a:rPr lang="en-US" sz="2400"/>
              <a:t>, TLI is highly specific and sensitive in detecting pancreatic insufficiency in dogs.</a:t>
            </a:r>
          </a:p>
          <a:p>
            <a:pPr>
              <a:lnSpc>
                <a:spcPct val="90000"/>
              </a:lnSpc>
            </a:pPr>
            <a:r>
              <a:rPr lang="en-US" sz="2400"/>
              <a:t>Radioimmunoassay using antibodies to trypsin that can detect both trypsinogen and trypsin</a:t>
            </a:r>
          </a:p>
          <a:p>
            <a:pPr>
              <a:lnSpc>
                <a:spcPct val="90000"/>
              </a:lnSpc>
            </a:pPr>
            <a:r>
              <a:rPr lang="en-US" sz="2400"/>
              <a:t>Antibodies are species specific</a:t>
            </a:r>
          </a:p>
          <a:p>
            <a:pPr>
              <a:lnSpc>
                <a:spcPct val="90000"/>
              </a:lnSpc>
            </a:pPr>
            <a:r>
              <a:rPr lang="en-US" sz="2400"/>
              <a:t>Trypsin and trypsinogen are produced only in the pancreas</a:t>
            </a:r>
          </a:p>
          <a:p>
            <a:pPr>
              <a:lnSpc>
                <a:spcPct val="90000"/>
              </a:lnSpc>
            </a:pPr>
            <a:r>
              <a:rPr lang="en-US" sz="2400"/>
              <a:t>Serum TLI decreases in parallel with functional pancreatic mass</a:t>
            </a:r>
          </a:p>
          <a:p>
            <a:pPr>
              <a:lnSpc>
                <a:spcPct val="90000"/>
              </a:lnSpc>
            </a:pPr>
            <a:r>
              <a:rPr lang="en-US" sz="2400"/>
              <a:t>Decreased glomerular filtration rate increases TLI</a:t>
            </a:r>
          </a:p>
          <a:p>
            <a:pPr>
              <a:lnSpc>
                <a:spcPct val="90000"/>
              </a:lnSpc>
            </a:pPr>
            <a:r>
              <a:rPr lang="en-US" sz="2400"/>
              <a:t>Important to fast animal for 12 hours prior to collecting sample.</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sz="4000"/>
              <a:t>Serum Pancreatic Lipase Immunoreactivity (PLI)</a:t>
            </a:r>
          </a:p>
        </p:txBody>
      </p:sp>
      <p:sp>
        <p:nvSpPr>
          <p:cNvPr id="94211" name="Rectangle 3"/>
          <p:cNvSpPr>
            <a:spLocks noGrp="1" noChangeArrowheads="1"/>
          </p:cNvSpPr>
          <p:nvPr>
            <p:ph type="body" idx="1"/>
          </p:nvPr>
        </p:nvSpPr>
        <p:spPr/>
        <p:txBody>
          <a:bodyPr/>
          <a:lstStyle/>
          <a:p>
            <a:r>
              <a:rPr lang="en-US"/>
              <a:t>Serum feline PLI is specific for pancreatitis and is recommended instead of the previously validated serum feline TLI to diagnose cats with symptoms of pancreatitis.</a:t>
            </a:r>
          </a:p>
          <a:p>
            <a:r>
              <a:rPr lang="en-US"/>
              <a:t>Cats must also be fasted for 12 hours prior to drawing blood sample.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t>Factors Influencing Results</a:t>
            </a:r>
          </a:p>
        </p:txBody>
      </p:sp>
      <p:sp>
        <p:nvSpPr>
          <p:cNvPr id="27651" name="Rectangle 3"/>
          <p:cNvSpPr>
            <a:spLocks noGrp="1" noChangeArrowheads="1"/>
          </p:cNvSpPr>
          <p:nvPr>
            <p:ph type="body" idx="1"/>
          </p:nvPr>
        </p:nvSpPr>
        <p:spPr/>
        <p:txBody>
          <a:bodyPr/>
          <a:lstStyle/>
          <a:p>
            <a:pPr>
              <a:lnSpc>
                <a:spcPct val="90000"/>
              </a:lnSpc>
            </a:pPr>
            <a:r>
              <a:rPr lang="en-US" sz="2800" u="sng"/>
              <a:t>Chemical contamination</a:t>
            </a:r>
            <a:r>
              <a:rPr lang="en-US" sz="2800"/>
              <a:t>: collection tubes must be chemically pure</a:t>
            </a:r>
          </a:p>
          <a:p>
            <a:pPr>
              <a:lnSpc>
                <a:spcPct val="90000"/>
              </a:lnSpc>
            </a:pPr>
            <a:r>
              <a:rPr lang="en-US" sz="2800" u="sng"/>
              <a:t>Improper labeling</a:t>
            </a:r>
            <a:r>
              <a:rPr lang="en-US" sz="2800"/>
              <a:t>: label all tubes properly.</a:t>
            </a:r>
          </a:p>
          <a:p>
            <a:pPr>
              <a:lnSpc>
                <a:spcPct val="90000"/>
              </a:lnSpc>
            </a:pPr>
            <a:r>
              <a:rPr lang="en-US" sz="2800" u="sng"/>
              <a:t>Patient influences</a:t>
            </a:r>
            <a:r>
              <a:rPr lang="en-US" sz="2800"/>
              <a:t>: obtain samples from a fasting animal</a:t>
            </a:r>
          </a:p>
          <a:p>
            <a:pPr lvl="1">
              <a:lnSpc>
                <a:spcPct val="90000"/>
              </a:lnSpc>
            </a:pPr>
            <a:r>
              <a:rPr lang="en-US" sz="2400"/>
              <a:t>Postprandial samples may have </a:t>
            </a:r>
            <a:r>
              <a:rPr lang="en-US" sz="2400">
                <a:solidFill>
                  <a:schemeClr val="hlink"/>
                </a:solidFill>
              </a:rPr>
              <a:t>increased blood glucose levels</a:t>
            </a:r>
            <a:r>
              <a:rPr lang="en-US" sz="2400"/>
              <a:t> and </a:t>
            </a:r>
            <a:r>
              <a:rPr lang="en-US" sz="2400">
                <a:solidFill>
                  <a:schemeClr val="hlink"/>
                </a:solidFill>
              </a:rPr>
              <a:t>decreased inorganic phosphorus.</a:t>
            </a:r>
          </a:p>
          <a:p>
            <a:pPr lvl="1">
              <a:lnSpc>
                <a:spcPct val="90000"/>
              </a:lnSpc>
            </a:pPr>
            <a:r>
              <a:rPr lang="en-US" sz="2400">
                <a:solidFill>
                  <a:schemeClr val="hlink"/>
                </a:solidFill>
              </a:rPr>
              <a:t>Lipemia</a:t>
            </a:r>
            <a:r>
              <a:rPr lang="en-US" sz="2400"/>
              <a:t> results in turbid or cloudy serum</a:t>
            </a:r>
          </a:p>
          <a:p>
            <a:pPr lvl="1">
              <a:lnSpc>
                <a:spcPct val="90000"/>
              </a:lnSpc>
            </a:pPr>
            <a:r>
              <a:rPr lang="en-US" sz="2400">
                <a:solidFill>
                  <a:schemeClr val="hlink"/>
                </a:solidFill>
              </a:rPr>
              <a:t>Kidney assays</a:t>
            </a:r>
            <a:r>
              <a:rPr lang="en-US" sz="2400"/>
              <a:t> affected due to increase in GFR after eating.</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9" name="Rectangle 7"/>
          <p:cNvSpPr>
            <a:spLocks noGrp="1" noChangeArrowheads="1"/>
          </p:cNvSpPr>
          <p:nvPr>
            <p:ph type="title"/>
          </p:nvPr>
        </p:nvSpPr>
        <p:spPr/>
        <p:txBody>
          <a:bodyPr/>
          <a:lstStyle/>
          <a:p>
            <a:r>
              <a:rPr lang="en-US"/>
              <a:t>Pancreas Assays</a:t>
            </a:r>
          </a:p>
        </p:txBody>
      </p:sp>
      <p:sp>
        <p:nvSpPr>
          <p:cNvPr id="90120" name="Rectangle 8"/>
          <p:cNvSpPr>
            <a:spLocks noGrp="1" noChangeArrowheads="1"/>
          </p:cNvSpPr>
          <p:nvPr>
            <p:ph type="body" idx="1"/>
          </p:nvPr>
        </p:nvSpPr>
        <p:spPr/>
        <p:txBody>
          <a:bodyPr/>
          <a:lstStyle/>
          <a:p>
            <a:r>
              <a:rPr lang="en-US" b="1"/>
              <a:t>Endocrine Pancreas Tests</a:t>
            </a:r>
            <a:endParaRPr lang="en-US"/>
          </a:p>
          <a:p>
            <a:pPr lvl="1">
              <a:buFontTx/>
              <a:buNone/>
            </a:pPr>
            <a:r>
              <a:rPr lang="en-US"/>
              <a:t>  Primary test is blood glucose; others include fructosamine, beta-hydroxybutyrate, glycosylated hemoglobin, serum cholesterol, and triglyceride</a:t>
            </a:r>
          </a:p>
          <a:p>
            <a:pPr lvl="1">
              <a:buFontTx/>
              <a:buNone/>
            </a:pPr>
            <a:endParaRPr lang="en-US"/>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en-US"/>
              <a:t>Glucose</a:t>
            </a:r>
          </a:p>
        </p:txBody>
      </p:sp>
      <p:sp>
        <p:nvSpPr>
          <p:cNvPr id="95235" name="Rectangle 3"/>
          <p:cNvSpPr>
            <a:spLocks noGrp="1" noChangeArrowheads="1"/>
          </p:cNvSpPr>
          <p:nvPr>
            <p:ph type="body" idx="1"/>
          </p:nvPr>
        </p:nvSpPr>
        <p:spPr/>
        <p:txBody>
          <a:bodyPr/>
          <a:lstStyle/>
          <a:p>
            <a:pPr>
              <a:lnSpc>
                <a:spcPct val="90000"/>
              </a:lnSpc>
            </a:pPr>
            <a:r>
              <a:rPr lang="en-US" sz="2800"/>
              <a:t>Pancreatic islets respond directly to blood glucose concentrations and release insulin (from the beta cells) or glucagon (from the alpha cells) as needed.</a:t>
            </a:r>
          </a:p>
          <a:p>
            <a:pPr>
              <a:lnSpc>
                <a:spcPct val="90000"/>
              </a:lnSpc>
            </a:pPr>
            <a:r>
              <a:rPr lang="en-US" sz="2800"/>
              <a:t>Blood glucose level is used as an indicator of carbohydrate metabolism in the body and as a measure of endocrine function of the pancreas.</a:t>
            </a:r>
          </a:p>
          <a:p>
            <a:pPr>
              <a:lnSpc>
                <a:spcPct val="90000"/>
              </a:lnSpc>
            </a:pPr>
            <a:r>
              <a:rPr lang="en-US" sz="2800"/>
              <a:t>Some tests for blood glucose react with only glucose, whereas others may quantify all sugars in the blood.</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a:t>Glucose (cont’d)</a:t>
            </a:r>
          </a:p>
        </p:txBody>
      </p:sp>
      <p:sp>
        <p:nvSpPr>
          <p:cNvPr id="97283" name="Rectangle 3"/>
          <p:cNvSpPr>
            <a:spLocks noGrp="1" noChangeArrowheads="1"/>
          </p:cNvSpPr>
          <p:nvPr>
            <p:ph type="body" idx="1"/>
          </p:nvPr>
        </p:nvSpPr>
        <p:spPr/>
        <p:txBody>
          <a:bodyPr/>
          <a:lstStyle/>
          <a:p>
            <a:pPr>
              <a:lnSpc>
                <a:spcPct val="90000"/>
              </a:lnSpc>
            </a:pPr>
            <a:r>
              <a:rPr lang="en-US" sz="2800"/>
              <a:t>Ideally, samples should be taken from an animal that has been fasted for 16 to 24 hours (ruminants should not be fasted)</a:t>
            </a:r>
          </a:p>
          <a:p>
            <a:pPr>
              <a:lnSpc>
                <a:spcPct val="90000"/>
              </a:lnSpc>
            </a:pPr>
            <a:r>
              <a:rPr lang="en-US" sz="2800"/>
              <a:t>Serum is preferred</a:t>
            </a:r>
          </a:p>
          <a:p>
            <a:pPr>
              <a:lnSpc>
                <a:spcPct val="90000"/>
              </a:lnSpc>
            </a:pPr>
            <a:r>
              <a:rPr lang="en-US" sz="2800"/>
              <a:t>It is essential to centrifuge sample and transfer serum to another tube immediately because blood continues to use glucose at a rate of 7% to 10% per hour if allowed to remain in contact with the serum or plasma.</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a:t>Glucose (cont’d)</a:t>
            </a:r>
          </a:p>
        </p:txBody>
      </p:sp>
      <p:sp>
        <p:nvSpPr>
          <p:cNvPr id="98307" name="Rectangle 3"/>
          <p:cNvSpPr>
            <a:spLocks noGrp="1" noChangeArrowheads="1"/>
          </p:cNvSpPr>
          <p:nvPr>
            <p:ph type="body" idx="1"/>
          </p:nvPr>
        </p:nvSpPr>
        <p:spPr>
          <a:xfrm>
            <a:off x="457200" y="1600200"/>
            <a:ext cx="8229600" cy="5105400"/>
          </a:xfrm>
        </p:spPr>
        <p:txBody>
          <a:bodyPr/>
          <a:lstStyle/>
          <a:p>
            <a:r>
              <a:rPr lang="en-US" sz="2800" u="sng"/>
              <a:t>Hyperglycemia</a:t>
            </a:r>
            <a:r>
              <a:rPr lang="en-US" sz="2800"/>
              <a:t> may result from diabetes mellitus, or any of several nonpancreatic causes such as stress and hyperadrenocorticism (Cushing’s disease)</a:t>
            </a:r>
          </a:p>
          <a:p>
            <a:pPr lvl="1">
              <a:buFontTx/>
              <a:buNone/>
            </a:pPr>
            <a:r>
              <a:rPr lang="en-US" sz="2400"/>
              <a:t> *Diagnosis of diabetes mellitus is not made unless glycosuria accompanies hyperglycemia.</a:t>
            </a:r>
          </a:p>
          <a:p>
            <a:r>
              <a:rPr lang="en-US" sz="2800" u="sng"/>
              <a:t>Hypoglycemia</a:t>
            </a:r>
            <a:r>
              <a:rPr lang="en-US" sz="2800"/>
              <a:t> may result from malabsorption, severe liver disease, or prolonged contact of the serum or plasma with the cellular component of blood.</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a:t>Fructosamine</a:t>
            </a:r>
          </a:p>
        </p:txBody>
      </p:sp>
      <p:sp>
        <p:nvSpPr>
          <p:cNvPr id="99331" name="Rectangle 3"/>
          <p:cNvSpPr>
            <a:spLocks noGrp="1" noChangeArrowheads="1"/>
          </p:cNvSpPr>
          <p:nvPr>
            <p:ph type="body" idx="1"/>
          </p:nvPr>
        </p:nvSpPr>
        <p:spPr>
          <a:xfrm>
            <a:off x="381000" y="1447800"/>
            <a:ext cx="8763000" cy="4530725"/>
          </a:xfrm>
        </p:spPr>
        <p:txBody>
          <a:bodyPr/>
          <a:lstStyle/>
          <a:p>
            <a:pPr>
              <a:lnSpc>
                <a:spcPct val="90000"/>
              </a:lnSpc>
            </a:pPr>
            <a:r>
              <a:rPr lang="en-US" dirty="0"/>
              <a:t>Represents irreversible reaction of glucose bound to protein, particularly albumin.</a:t>
            </a:r>
          </a:p>
          <a:p>
            <a:pPr>
              <a:lnSpc>
                <a:spcPct val="90000"/>
              </a:lnSpc>
            </a:pPr>
            <a:r>
              <a:rPr lang="en-US" dirty="0"/>
              <a:t>Increased </a:t>
            </a:r>
            <a:r>
              <a:rPr lang="en-US" dirty="0" err="1"/>
              <a:t>fructosamine</a:t>
            </a:r>
            <a:r>
              <a:rPr lang="en-US" dirty="0"/>
              <a:t> indicates persistent hyperglycemia</a:t>
            </a:r>
          </a:p>
          <a:p>
            <a:pPr>
              <a:lnSpc>
                <a:spcPct val="90000"/>
              </a:lnSpc>
            </a:pPr>
            <a:r>
              <a:rPr lang="en-US" dirty="0"/>
              <a:t>Indicates average serum glucose over time period represented by the half-life of that species’ serum protein</a:t>
            </a:r>
            <a:r>
              <a:rPr lang="en-US" dirty="0" smtClean="0"/>
              <a:t>.</a:t>
            </a:r>
          </a:p>
          <a:p>
            <a:pPr>
              <a:lnSpc>
                <a:spcPct val="90000"/>
              </a:lnSpc>
            </a:pPr>
            <a:r>
              <a:rPr lang="en-US" dirty="0" smtClean="0"/>
              <a:t>Serum </a:t>
            </a:r>
            <a:r>
              <a:rPr lang="en-US" dirty="0" err="1" smtClean="0"/>
              <a:t>fructosamine</a:t>
            </a:r>
            <a:r>
              <a:rPr lang="en-US" dirty="0" smtClean="0"/>
              <a:t> may be </a:t>
            </a:r>
            <a:r>
              <a:rPr lang="en-US" dirty="0" err="1" smtClean="0"/>
              <a:t>artifactually</a:t>
            </a:r>
            <a:r>
              <a:rPr lang="en-US" dirty="0" smtClean="0"/>
              <a:t> reduced in patients with </a:t>
            </a:r>
            <a:r>
              <a:rPr lang="en-US" dirty="0" err="1" smtClean="0"/>
              <a:t>hypoproteinemia</a:t>
            </a:r>
            <a:r>
              <a:rPr lang="en-US" dirty="0" smtClean="0"/>
              <a:t>.</a:t>
            </a:r>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a:t>Glucose Tolerance Test</a:t>
            </a:r>
          </a:p>
        </p:txBody>
      </p:sp>
      <p:sp>
        <p:nvSpPr>
          <p:cNvPr id="100355" name="Rectangle 3"/>
          <p:cNvSpPr>
            <a:spLocks noGrp="1" noChangeArrowheads="1"/>
          </p:cNvSpPr>
          <p:nvPr>
            <p:ph type="body" idx="1"/>
          </p:nvPr>
        </p:nvSpPr>
        <p:spPr/>
        <p:txBody>
          <a:bodyPr/>
          <a:lstStyle/>
          <a:p>
            <a:pPr>
              <a:lnSpc>
                <a:spcPct val="90000"/>
              </a:lnSpc>
            </a:pPr>
            <a:r>
              <a:rPr lang="en-US"/>
              <a:t>Challenge the pancreas with a glucose load and measure insulin’s effect by blood or urine glucose concentrations; used to rule out diabetes mellitus</a:t>
            </a:r>
          </a:p>
          <a:p>
            <a:pPr>
              <a:lnSpc>
                <a:spcPct val="90000"/>
              </a:lnSpc>
            </a:pPr>
            <a:r>
              <a:rPr lang="en-US"/>
              <a:t>IV test is preferred over oral because oral test is affected by abnormal intestinal function such as enteritis or hypermotility, and excitement.</a:t>
            </a:r>
          </a:p>
          <a:p>
            <a:pPr>
              <a:lnSpc>
                <a:spcPct val="90000"/>
              </a:lnSpc>
              <a:buFont typeface="Wingdings" pitchFamily="2" charset="2"/>
              <a:buNone/>
            </a:pPr>
            <a:endParaRPr lang="en-US"/>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n-US"/>
              <a:t>Glucose Tolerance Test (cont’d)</a:t>
            </a:r>
          </a:p>
        </p:txBody>
      </p:sp>
      <p:sp>
        <p:nvSpPr>
          <p:cNvPr id="101379" name="Rectangle 3"/>
          <p:cNvSpPr>
            <a:spLocks noGrp="1" noChangeArrowheads="1"/>
          </p:cNvSpPr>
          <p:nvPr>
            <p:ph type="body" idx="1"/>
          </p:nvPr>
        </p:nvSpPr>
        <p:spPr/>
        <p:txBody>
          <a:bodyPr/>
          <a:lstStyle/>
          <a:p>
            <a:pPr>
              <a:lnSpc>
                <a:spcPct val="90000"/>
              </a:lnSpc>
            </a:pPr>
            <a:r>
              <a:rPr lang="en-US"/>
              <a:t>Glucose is injected after a 12- to 16-hour fast (except in ruminants)</a:t>
            </a:r>
          </a:p>
          <a:p>
            <a:pPr>
              <a:lnSpc>
                <a:spcPct val="90000"/>
              </a:lnSpc>
            </a:pPr>
            <a:r>
              <a:rPr lang="en-US"/>
              <a:t>Blood glucose is subsequently checked and progress mapped as a tolerance curve.</a:t>
            </a:r>
          </a:p>
          <a:p>
            <a:pPr>
              <a:lnSpc>
                <a:spcPct val="90000"/>
              </a:lnSpc>
            </a:pPr>
            <a:r>
              <a:rPr lang="en-US"/>
              <a:t>Results are standardized as disappearance half-lives or glucose turnover rates expressed as percent/minute</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a:t>Insulin Tolerance Test</a:t>
            </a:r>
          </a:p>
        </p:txBody>
      </p:sp>
      <p:sp>
        <p:nvSpPr>
          <p:cNvPr id="102403" name="Rectangle 3"/>
          <p:cNvSpPr>
            <a:spLocks noGrp="1" noChangeArrowheads="1"/>
          </p:cNvSpPr>
          <p:nvPr>
            <p:ph type="body" idx="1"/>
          </p:nvPr>
        </p:nvSpPr>
        <p:spPr/>
        <p:txBody>
          <a:bodyPr/>
          <a:lstStyle/>
          <a:p>
            <a:r>
              <a:rPr lang="en-US"/>
              <a:t>Probes causes of diabetes mellitus</a:t>
            </a:r>
          </a:p>
          <a:p>
            <a:r>
              <a:rPr lang="en-US"/>
              <a:t>“Glucose Curve”</a:t>
            </a:r>
          </a:p>
          <a:p>
            <a:r>
              <a:rPr lang="en-US"/>
              <a:t>Serum glucose levels are measured in blood samples obtained before insulin injection (fasting blood glucose) and every 30 minutes after injection for 3 hours.</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sz="4000"/>
              <a:t>Other Endocrine Pancreas Tests</a:t>
            </a:r>
          </a:p>
        </p:txBody>
      </p:sp>
      <p:sp>
        <p:nvSpPr>
          <p:cNvPr id="103427" name="Rectangle 3"/>
          <p:cNvSpPr>
            <a:spLocks noGrp="1" noChangeArrowheads="1"/>
          </p:cNvSpPr>
          <p:nvPr>
            <p:ph type="body" idx="1"/>
          </p:nvPr>
        </p:nvSpPr>
        <p:spPr>
          <a:xfrm>
            <a:off x="457200" y="1600200"/>
            <a:ext cx="8229600" cy="5029200"/>
          </a:xfrm>
        </p:spPr>
        <p:txBody>
          <a:bodyPr/>
          <a:lstStyle/>
          <a:p>
            <a:pPr>
              <a:lnSpc>
                <a:spcPct val="90000"/>
              </a:lnSpc>
            </a:pPr>
            <a:r>
              <a:rPr lang="en-US" u="sng"/>
              <a:t>Glucagon tolerance</a:t>
            </a:r>
            <a:r>
              <a:rPr lang="en-US"/>
              <a:t>: indicated when repeated normal or borderline results are obtained.</a:t>
            </a:r>
          </a:p>
          <a:p>
            <a:pPr>
              <a:lnSpc>
                <a:spcPct val="90000"/>
              </a:lnSpc>
            </a:pPr>
            <a:r>
              <a:rPr lang="en-US" u="sng"/>
              <a:t>Insulin/glucose ratio</a:t>
            </a:r>
            <a:r>
              <a:rPr lang="en-US"/>
              <a:t>: involves simultaneous measurements in a fasting animal.</a:t>
            </a:r>
          </a:p>
          <a:p>
            <a:pPr>
              <a:lnSpc>
                <a:spcPct val="90000"/>
              </a:lnSpc>
            </a:pPr>
            <a:r>
              <a:rPr lang="en-US"/>
              <a:t>Miscellaneous tests of insulin release: glucose, epinephrine, leucine, tolbutamide, or calcium challenges may be attempted.</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2" name="Rectangle 4"/>
          <p:cNvSpPr>
            <a:spLocks noGrp="1" noChangeArrowheads="1"/>
          </p:cNvSpPr>
          <p:nvPr>
            <p:ph type="ctrTitle"/>
          </p:nvPr>
        </p:nvSpPr>
        <p:spPr/>
        <p:txBody>
          <a:bodyPr/>
          <a:lstStyle/>
          <a:p>
            <a:r>
              <a:rPr lang="en-US"/>
              <a:t>Other Endocrine System Assays</a:t>
            </a:r>
          </a:p>
        </p:txBody>
      </p:sp>
      <p:sp>
        <p:nvSpPr>
          <p:cNvPr id="104453" name="Rectangle 5"/>
          <p:cNvSpPr>
            <a:spLocks noGrp="1" noChangeArrowheads="1"/>
          </p:cNvSpPr>
          <p:nvPr>
            <p:ph type="subTitle" idx="1"/>
          </p:nvPr>
        </p:nvSpPr>
        <p:spPr/>
        <p:txBody>
          <a:bodyPr/>
          <a:lstStyle/>
          <a:p>
            <a:r>
              <a:rPr lang="en-US" sz="3200"/>
              <a:t>Adrenocortical Function Tests</a:t>
            </a:r>
          </a:p>
          <a:p>
            <a:r>
              <a:rPr lang="en-US" sz="3200"/>
              <a:t>Thyroid Assays</a:t>
            </a:r>
          </a:p>
          <a:p>
            <a:r>
              <a:rPr lang="en-US" sz="3200"/>
              <a:t>Pituitary Function Tests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t>Factors Influencing Results</a:t>
            </a:r>
          </a:p>
        </p:txBody>
      </p:sp>
      <p:sp>
        <p:nvSpPr>
          <p:cNvPr id="24579" name="Rectangle 3"/>
          <p:cNvSpPr>
            <a:spLocks noGrp="1" noChangeArrowheads="1"/>
          </p:cNvSpPr>
          <p:nvPr>
            <p:ph type="body" idx="1"/>
          </p:nvPr>
        </p:nvSpPr>
        <p:spPr/>
        <p:txBody>
          <a:bodyPr/>
          <a:lstStyle/>
          <a:p>
            <a:r>
              <a:rPr lang="en-US" u="sng"/>
              <a:t>Improper Sample Handling</a:t>
            </a:r>
            <a:r>
              <a:rPr lang="en-US"/>
              <a:t>: complete chemical analysis </a:t>
            </a:r>
            <a:r>
              <a:rPr lang="en-US">
                <a:solidFill>
                  <a:schemeClr val="hlink"/>
                </a:solidFill>
              </a:rPr>
              <a:t>within 1 hour of sample collection</a:t>
            </a:r>
            <a:r>
              <a:rPr lang="en-US"/>
              <a:t>.</a:t>
            </a:r>
          </a:p>
          <a:p>
            <a:pPr lvl="1"/>
            <a:r>
              <a:rPr lang="en-US"/>
              <a:t>Do not allow samples to become too warm.</a:t>
            </a:r>
          </a:p>
          <a:p>
            <a:pPr lvl="1"/>
            <a:r>
              <a:rPr lang="en-US"/>
              <a:t>Thoroughly mix serum or plasma that has been frozen after thawing to avoid concentration gradients.</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a:t>Adrenocortical Function Tests</a:t>
            </a:r>
          </a:p>
        </p:txBody>
      </p:sp>
      <p:sp>
        <p:nvSpPr>
          <p:cNvPr id="106499" name="Rectangle 3"/>
          <p:cNvSpPr>
            <a:spLocks noGrp="1" noChangeArrowheads="1"/>
          </p:cNvSpPr>
          <p:nvPr>
            <p:ph type="body" idx="1"/>
          </p:nvPr>
        </p:nvSpPr>
        <p:spPr>
          <a:xfrm>
            <a:off x="457200" y="1600200"/>
            <a:ext cx="8229600" cy="4876800"/>
          </a:xfrm>
        </p:spPr>
        <p:txBody>
          <a:bodyPr/>
          <a:lstStyle/>
          <a:p>
            <a:pPr>
              <a:lnSpc>
                <a:spcPct val="90000"/>
              </a:lnSpc>
            </a:pPr>
            <a:r>
              <a:rPr lang="en-US" sz="2800"/>
              <a:t>Brain or pituitary tumors leading to secondary bilateral adrenal hyperplasia, idiopathic adrenal hyperplasia, or neoplasia may cause excessive cortisol release and hyperadrenocorticism.</a:t>
            </a:r>
          </a:p>
          <a:p>
            <a:pPr>
              <a:lnSpc>
                <a:spcPct val="90000"/>
              </a:lnSpc>
            </a:pPr>
            <a:r>
              <a:rPr lang="en-US" sz="2800"/>
              <a:t>Misuse of glucocorticoids is the most common cause of cortisol excess.</a:t>
            </a:r>
          </a:p>
          <a:p>
            <a:pPr>
              <a:lnSpc>
                <a:spcPct val="90000"/>
              </a:lnSpc>
            </a:pPr>
            <a:r>
              <a:rPr lang="en-US" sz="2800"/>
              <a:t>Hypoadrenocorticism (Addison’s disease) includes mineralocorticoid deficiency, which does not occur in iatrogenic disease from rapid withdrawal of glucocorticoids.</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a:xfrm>
            <a:off x="228600" y="277813"/>
            <a:ext cx="8610600" cy="1139825"/>
          </a:xfrm>
        </p:spPr>
        <p:txBody>
          <a:bodyPr/>
          <a:lstStyle/>
          <a:p>
            <a:r>
              <a:rPr lang="en-US" sz="4000"/>
              <a:t>Adrenocortical Function Tests (cont’d)</a:t>
            </a:r>
          </a:p>
        </p:txBody>
      </p:sp>
      <p:sp>
        <p:nvSpPr>
          <p:cNvPr id="107523" name="Rectangle 3"/>
          <p:cNvSpPr>
            <a:spLocks noGrp="1" noChangeArrowheads="1"/>
          </p:cNvSpPr>
          <p:nvPr>
            <p:ph type="body" idx="1"/>
          </p:nvPr>
        </p:nvSpPr>
        <p:spPr>
          <a:xfrm>
            <a:off x="457200" y="1600200"/>
            <a:ext cx="8458200" cy="4953000"/>
          </a:xfrm>
        </p:spPr>
        <p:txBody>
          <a:bodyPr/>
          <a:lstStyle/>
          <a:p>
            <a:pPr>
              <a:lnSpc>
                <a:spcPct val="90000"/>
              </a:lnSpc>
            </a:pPr>
            <a:r>
              <a:rPr lang="en-US" sz="2800" dirty="0"/>
              <a:t>Addison’s disease also may result from </a:t>
            </a:r>
            <a:r>
              <a:rPr lang="en-US" sz="2800" b="1" dirty="0" err="1"/>
              <a:t>Lysodren</a:t>
            </a:r>
            <a:r>
              <a:rPr lang="en-US" sz="2800" dirty="0"/>
              <a:t> </a:t>
            </a:r>
            <a:r>
              <a:rPr lang="en-US" sz="2800" dirty="0" smtClean="0"/>
              <a:t>(a </a:t>
            </a:r>
            <a:r>
              <a:rPr lang="en-US" sz="2800" dirty="0" err="1" smtClean="0"/>
              <a:t>medicaiton</a:t>
            </a:r>
            <a:r>
              <a:rPr lang="en-US" sz="2800" dirty="0" smtClean="0"/>
              <a:t> for </a:t>
            </a:r>
            <a:r>
              <a:rPr lang="en-US" sz="2800" dirty="0"/>
              <a:t>adrenal hyperplasia) or from idiopathic causes.</a:t>
            </a:r>
          </a:p>
          <a:p>
            <a:pPr>
              <a:lnSpc>
                <a:spcPct val="90000"/>
              </a:lnSpc>
            </a:pPr>
            <a:r>
              <a:rPr lang="en-US" sz="2800" dirty="0"/>
              <a:t>Dogs with </a:t>
            </a:r>
            <a:r>
              <a:rPr lang="en-US" sz="2800" dirty="0" err="1"/>
              <a:t>nonadrenal</a:t>
            </a:r>
            <a:r>
              <a:rPr lang="en-US" sz="2800" dirty="0"/>
              <a:t> disease such as diabetes mellitus, liver disease, or renal disease may have false-positive results</a:t>
            </a:r>
          </a:p>
          <a:p>
            <a:pPr>
              <a:lnSpc>
                <a:spcPct val="90000"/>
              </a:lnSpc>
            </a:pPr>
            <a:r>
              <a:rPr lang="en-US" sz="2800" dirty="0" err="1"/>
              <a:t>Adrenocorticotropic</a:t>
            </a:r>
            <a:r>
              <a:rPr lang="en-US" sz="2800" dirty="0"/>
              <a:t> hormone (ACTH) and </a:t>
            </a:r>
            <a:r>
              <a:rPr lang="en-US" sz="2800" dirty="0" err="1"/>
              <a:t>cortisol</a:t>
            </a:r>
            <a:r>
              <a:rPr lang="en-US" sz="2800" dirty="0"/>
              <a:t> concentrations may be a helpful diagnostic aid in differentiating primary (adrenal-dependent) from secondary (pituitary-dependent) </a:t>
            </a:r>
            <a:r>
              <a:rPr lang="en-US" sz="2800" dirty="0" err="1"/>
              <a:t>hypoadrenocorticism</a:t>
            </a:r>
            <a:r>
              <a:rPr lang="en-US" sz="2800" dirty="0"/>
              <a:t>.</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228600" y="277813"/>
            <a:ext cx="8610600" cy="1139825"/>
          </a:xfrm>
        </p:spPr>
        <p:txBody>
          <a:bodyPr/>
          <a:lstStyle/>
          <a:p>
            <a:r>
              <a:rPr lang="en-US" sz="4000" dirty="0" err="1"/>
              <a:t>Adrenocortical</a:t>
            </a:r>
            <a:r>
              <a:rPr lang="en-US" sz="4000" dirty="0"/>
              <a:t> Function Tests (cont’d)</a:t>
            </a:r>
          </a:p>
        </p:txBody>
      </p:sp>
      <p:sp>
        <p:nvSpPr>
          <p:cNvPr id="108547" name="Rectangle 3"/>
          <p:cNvSpPr>
            <a:spLocks noGrp="1" noChangeArrowheads="1"/>
          </p:cNvSpPr>
          <p:nvPr>
            <p:ph type="body" idx="1"/>
          </p:nvPr>
        </p:nvSpPr>
        <p:spPr>
          <a:xfrm>
            <a:off x="457200" y="1600200"/>
            <a:ext cx="8229600" cy="4724400"/>
          </a:xfrm>
        </p:spPr>
        <p:txBody>
          <a:bodyPr/>
          <a:lstStyle/>
          <a:p>
            <a:pPr>
              <a:lnSpc>
                <a:spcPct val="80000"/>
              </a:lnSpc>
            </a:pPr>
            <a:r>
              <a:rPr lang="en-US" sz="2800" dirty="0"/>
              <a:t>Measurements taken as baseline data and compared with data obtained from challenge to the adrenal gland with ACTH or </a:t>
            </a:r>
            <a:r>
              <a:rPr lang="en-US" sz="2800" dirty="0" err="1"/>
              <a:t>dexamethasone</a:t>
            </a:r>
            <a:r>
              <a:rPr lang="en-US" sz="2800" dirty="0"/>
              <a:t>.</a:t>
            </a:r>
          </a:p>
          <a:p>
            <a:pPr>
              <a:lnSpc>
                <a:spcPct val="80000"/>
              </a:lnSpc>
            </a:pPr>
            <a:r>
              <a:rPr lang="en-US" sz="2800" dirty="0"/>
              <a:t>Low to undetectable ACTH concentrations occur in secondary Addison’s disease, whereas normal (or increased) concentrations are expected in primary Addison’s disease.</a:t>
            </a:r>
          </a:p>
          <a:p>
            <a:pPr>
              <a:lnSpc>
                <a:spcPct val="80000"/>
              </a:lnSpc>
            </a:pPr>
            <a:r>
              <a:rPr lang="en-US" sz="2800" dirty="0">
                <a:solidFill>
                  <a:srgbClr val="FF0000"/>
                </a:solidFill>
              </a:rPr>
              <a:t>Refer to pp 100-101 in your textbook for step-by-step instructions on performing ACTH </a:t>
            </a:r>
            <a:r>
              <a:rPr lang="en-US" sz="2800" dirty="0" err="1">
                <a:solidFill>
                  <a:srgbClr val="FF0000"/>
                </a:solidFill>
              </a:rPr>
              <a:t>stim</a:t>
            </a:r>
            <a:r>
              <a:rPr lang="en-US" sz="2800" dirty="0">
                <a:solidFill>
                  <a:srgbClr val="FF0000"/>
                </a:solidFill>
              </a:rPr>
              <a:t>. and </a:t>
            </a:r>
            <a:r>
              <a:rPr lang="en-US" sz="2800" dirty="0" err="1">
                <a:solidFill>
                  <a:srgbClr val="FF0000"/>
                </a:solidFill>
              </a:rPr>
              <a:t>Dex</a:t>
            </a:r>
            <a:r>
              <a:rPr lang="en-US" sz="2800" dirty="0">
                <a:solidFill>
                  <a:srgbClr val="FF0000"/>
                </a:solidFill>
              </a:rPr>
              <a:t>. suppression tests!</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228600" y="277813"/>
            <a:ext cx="8610600" cy="1139825"/>
          </a:xfrm>
        </p:spPr>
        <p:txBody>
          <a:bodyPr/>
          <a:lstStyle/>
          <a:p>
            <a:r>
              <a:rPr lang="en-US"/>
              <a:t>Thyroid Assays</a:t>
            </a:r>
          </a:p>
        </p:txBody>
      </p:sp>
      <p:sp>
        <p:nvSpPr>
          <p:cNvPr id="109571" name="Rectangle 3"/>
          <p:cNvSpPr>
            <a:spLocks noGrp="1" noChangeArrowheads="1"/>
          </p:cNvSpPr>
          <p:nvPr>
            <p:ph type="body" idx="1"/>
          </p:nvPr>
        </p:nvSpPr>
        <p:spPr/>
        <p:txBody>
          <a:bodyPr/>
          <a:lstStyle/>
          <a:p>
            <a:pPr>
              <a:lnSpc>
                <a:spcPct val="90000"/>
              </a:lnSpc>
            </a:pPr>
            <a:r>
              <a:rPr lang="en-US" sz="2800"/>
              <a:t>Baseline thyroxine concentrations are used diagnostically, but normal values vary dramatically</a:t>
            </a:r>
          </a:p>
          <a:p>
            <a:pPr>
              <a:lnSpc>
                <a:spcPct val="90000"/>
              </a:lnSpc>
            </a:pPr>
            <a:r>
              <a:rPr lang="en-US" sz="2800"/>
              <a:t>Semiquantitative immunologic tests are available to measure T4 concentrations</a:t>
            </a:r>
          </a:p>
          <a:p>
            <a:pPr>
              <a:lnSpc>
                <a:spcPct val="90000"/>
              </a:lnSpc>
            </a:pPr>
            <a:r>
              <a:rPr lang="en-US" sz="2800"/>
              <a:t>TSH response test is used on small animals (except hyperthyroid cats) and horses and provides a reliable diagnostic separation of patients with normal versus abnormal thyroid function.</a:t>
            </a:r>
          </a:p>
          <a:p>
            <a:pPr>
              <a:lnSpc>
                <a:spcPct val="90000"/>
              </a:lnSpc>
              <a:buFont typeface="Wingdings" pitchFamily="2" charset="2"/>
              <a:buNone/>
            </a:pPr>
            <a:endParaRPr lang="en-US" sz="280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228600" y="277813"/>
            <a:ext cx="8610600" cy="1139825"/>
          </a:xfrm>
        </p:spPr>
        <p:txBody>
          <a:bodyPr/>
          <a:lstStyle/>
          <a:p>
            <a:r>
              <a:rPr lang="en-US"/>
              <a:t>Thyroid Assays (cont’d)</a:t>
            </a:r>
          </a:p>
        </p:txBody>
      </p:sp>
      <p:sp>
        <p:nvSpPr>
          <p:cNvPr id="110595" name="Rectangle 3"/>
          <p:cNvSpPr>
            <a:spLocks noGrp="1" noChangeArrowheads="1"/>
          </p:cNvSpPr>
          <p:nvPr>
            <p:ph type="body" idx="1"/>
          </p:nvPr>
        </p:nvSpPr>
        <p:spPr/>
        <p:txBody>
          <a:bodyPr/>
          <a:lstStyle/>
          <a:p>
            <a:r>
              <a:rPr lang="en-US" sz="2800" b="1"/>
              <a:t>Free T4</a:t>
            </a:r>
            <a:r>
              <a:rPr lang="en-US" sz="2800"/>
              <a:t> test measures the fraction of thyroxine not bound to protein; levels are less influenced by nonthyroidal diseases or drugs than are </a:t>
            </a:r>
            <a:r>
              <a:rPr lang="en-US" sz="2800" b="1"/>
              <a:t>total T4</a:t>
            </a:r>
            <a:r>
              <a:rPr lang="en-US" sz="2800"/>
              <a:t> concentrations.</a:t>
            </a:r>
          </a:p>
          <a:p>
            <a:r>
              <a:rPr lang="en-US" sz="2800"/>
              <a:t>Triiodothyronine suppression test: based on the expected negative feedback regulation of TSH; induced by high concentrations of circulating thyroid hormone.</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r>
              <a:rPr lang="en-US"/>
              <a:t>Pituitary Function Tests</a:t>
            </a:r>
          </a:p>
        </p:txBody>
      </p:sp>
      <p:sp>
        <p:nvSpPr>
          <p:cNvPr id="111619" name="Rectangle 3"/>
          <p:cNvSpPr>
            <a:spLocks noGrp="1" noChangeArrowheads="1"/>
          </p:cNvSpPr>
          <p:nvPr>
            <p:ph type="body" idx="1"/>
          </p:nvPr>
        </p:nvSpPr>
        <p:spPr/>
        <p:txBody>
          <a:bodyPr/>
          <a:lstStyle/>
          <a:p>
            <a:r>
              <a:rPr lang="en-US"/>
              <a:t>Diagnosis of canine acromegaly may be based on documentation of elevated growth hormone (GH).</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en-US"/>
              <a:t>Electrolyte Assays</a:t>
            </a:r>
          </a:p>
        </p:txBody>
      </p:sp>
      <p:sp>
        <p:nvSpPr>
          <p:cNvPr id="116739" name="Rectangle 3"/>
          <p:cNvSpPr>
            <a:spLocks noGrp="1" noChangeArrowheads="1"/>
          </p:cNvSpPr>
          <p:nvPr>
            <p:ph type="body" idx="1"/>
          </p:nvPr>
        </p:nvSpPr>
        <p:spPr>
          <a:xfrm>
            <a:off x="457200" y="1600200"/>
            <a:ext cx="8229600" cy="4953000"/>
          </a:xfrm>
        </p:spPr>
        <p:txBody>
          <a:bodyPr/>
          <a:lstStyle/>
          <a:p>
            <a:pPr>
              <a:lnSpc>
                <a:spcPct val="80000"/>
              </a:lnSpc>
            </a:pPr>
            <a:r>
              <a:rPr lang="en-US" sz="2800" b="1"/>
              <a:t>Electrolytes</a:t>
            </a:r>
            <a:r>
              <a:rPr lang="en-US" sz="2800"/>
              <a:t>: negative ions, or anions, and positive ions, or cations, of elements found in all body fluids of all organisms.</a:t>
            </a:r>
          </a:p>
          <a:p>
            <a:pPr>
              <a:lnSpc>
                <a:spcPct val="80000"/>
              </a:lnSpc>
            </a:pPr>
            <a:r>
              <a:rPr lang="en-US" sz="2800"/>
              <a:t>Functions of electrolytes include maintenance of water balance, fluid osmotic pressure, and normal muscular and nervous functions.</a:t>
            </a:r>
          </a:p>
          <a:p>
            <a:pPr>
              <a:lnSpc>
                <a:spcPct val="80000"/>
              </a:lnSpc>
            </a:pPr>
            <a:r>
              <a:rPr lang="en-US" sz="2800"/>
              <a:t>Also function in the maintenance and activation of several enzyme systems and in acid-base regulation</a:t>
            </a:r>
          </a:p>
          <a:p>
            <a:pPr>
              <a:lnSpc>
                <a:spcPct val="80000"/>
              </a:lnSpc>
            </a:pPr>
            <a:r>
              <a:rPr lang="en-US" sz="2800"/>
              <a:t>Acid-base status depends on electrolytes and should be interpreted together.</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r>
              <a:rPr lang="en-US"/>
              <a:t>Electrolyte Assays</a:t>
            </a:r>
          </a:p>
        </p:txBody>
      </p:sp>
      <p:sp>
        <p:nvSpPr>
          <p:cNvPr id="117763" name="Rectangle 3"/>
          <p:cNvSpPr>
            <a:spLocks noGrp="1" noChangeArrowheads="1"/>
          </p:cNvSpPr>
          <p:nvPr>
            <p:ph type="body" idx="1"/>
          </p:nvPr>
        </p:nvSpPr>
        <p:spPr/>
        <p:txBody>
          <a:bodyPr/>
          <a:lstStyle/>
          <a:p>
            <a:r>
              <a:rPr lang="en-US"/>
              <a:t>Sodium, potassium, chloride, and bicarbonate are the four electrolytes in plasma.</a:t>
            </a:r>
          </a:p>
          <a:p>
            <a:r>
              <a:rPr lang="en-US"/>
              <a:t>Minerals of importance are calcium, phosphate, and magnesium</a:t>
            </a:r>
          </a:p>
          <a:p>
            <a:r>
              <a:rPr lang="en-US"/>
              <a:t>These two groups together are often simply called “electrolytes”</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8" name="Rectangle 4"/>
          <p:cNvSpPr>
            <a:spLocks noGrp="1" noChangeArrowheads="1"/>
          </p:cNvSpPr>
          <p:nvPr>
            <p:ph type="ctrTitle"/>
          </p:nvPr>
        </p:nvSpPr>
        <p:spPr>
          <a:xfrm>
            <a:off x="685800" y="381000"/>
            <a:ext cx="7772400" cy="1828800"/>
          </a:xfrm>
        </p:spPr>
        <p:txBody>
          <a:bodyPr/>
          <a:lstStyle/>
          <a:p>
            <a:r>
              <a:rPr lang="en-US"/>
              <a:t>Electrolyte Assays</a:t>
            </a:r>
          </a:p>
        </p:txBody>
      </p:sp>
      <p:sp>
        <p:nvSpPr>
          <p:cNvPr id="113669" name="Rectangle 5"/>
          <p:cNvSpPr>
            <a:spLocks noGrp="1" noChangeArrowheads="1"/>
          </p:cNvSpPr>
          <p:nvPr>
            <p:ph type="subTitle" idx="1"/>
          </p:nvPr>
        </p:nvSpPr>
        <p:spPr>
          <a:xfrm>
            <a:off x="1371600" y="2514600"/>
            <a:ext cx="6400800" cy="3429000"/>
          </a:xfrm>
        </p:spPr>
        <p:txBody>
          <a:bodyPr/>
          <a:lstStyle/>
          <a:p>
            <a:pPr>
              <a:lnSpc>
                <a:spcPct val="80000"/>
              </a:lnSpc>
            </a:pPr>
            <a:r>
              <a:rPr lang="en-US" sz="3200"/>
              <a:t>Calcium</a:t>
            </a:r>
          </a:p>
          <a:p>
            <a:pPr>
              <a:lnSpc>
                <a:spcPct val="80000"/>
              </a:lnSpc>
            </a:pPr>
            <a:r>
              <a:rPr lang="en-US" sz="3200"/>
              <a:t>Inorganic Phosphorus</a:t>
            </a:r>
          </a:p>
          <a:p>
            <a:pPr>
              <a:lnSpc>
                <a:spcPct val="80000"/>
              </a:lnSpc>
            </a:pPr>
            <a:r>
              <a:rPr lang="en-US" sz="3200"/>
              <a:t>Sodium</a:t>
            </a:r>
          </a:p>
          <a:p>
            <a:pPr>
              <a:lnSpc>
                <a:spcPct val="80000"/>
              </a:lnSpc>
            </a:pPr>
            <a:r>
              <a:rPr lang="en-US" sz="3200"/>
              <a:t>Potassium</a:t>
            </a:r>
          </a:p>
          <a:p>
            <a:pPr>
              <a:lnSpc>
                <a:spcPct val="80000"/>
              </a:lnSpc>
            </a:pPr>
            <a:r>
              <a:rPr lang="en-US" sz="3200"/>
              <a:t>Magnesium</a:t>
            </a:r>
          </a:p>
          <a:p>
            <a:pPr>
              <a:lnSpc>
                <a:spcPct val="80000"/>
              </a:lnSpc>
            </a:pPr>
            <a:r>
              <a:rPr lang="en-US" sz="3200"/>
              <a:t>Chloride</a:t>
            </a:r>
          </a:p>
          <a:p>
            <a:pPr>
              <a:lnSpc>
                <a:spcPct val="80000"/>
              </a:lnSpc>
            </a:pPr>
            <a:r>
              <a:rPr lang="en-US" sz="3200"/>
              <a:t>Bicarbonate</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en-US"/>
              <a:t>Calcium</a:t>
            </a:r>
          </a:p>
        </p:txBody>
      </p:sp>
      <p:sp>
        <p:nvSpPr>
          <p:cNvPr id="115715" name="Rectangle 3"/>
          <p:cNvSpPr>
            <a:spLocks noGrp="1" noChangeArrowheads="1"/>
          </p:cNvSpPr>
          <p:nvPr>
            <p:ph type="body" idx="1"/>
          </p:nvPr>
        </p:nvSpPr>
        <p:spPr>
          <a:xfrm>
            <a:off x="457200" y="1600200"/>
            <a:ext cx="8229600" cy="5029200"/>
          </a:xfrm>
        </p:spPr>
        <p:txBody>
          <a:bodyPr/>
          <a:lstStyle/>
          <a:p>
            <a:pPr>
              <a:lnSpc>
                <a:spcPct val="80000"/>
              </a:lnSpc>
            </a:pPr>
            <a:r>
              <a:rPr lang="en-US" sz="2800"/>
              <a:t>Do not use EDTA, oxalate, or citrate anticoagulants to collect calcium samples for testing because they bind with calcium and make it unavailable for assay.</a:t>
            </a:r>
          </a:p>
          <a:p>
            <a:pPr>
              <a:lnSpc>
                <a:spcPct val="80000"/>
              </a:lnSpc>
            </a:pPr>
            <a:r>
              <a:rPr lang="en-US" sz="2800"/>
              <a:t>99% of the body’s calcium is in bone</a:t>
            </a:r>
          </a:p>
          <a:p>
            <a:pPr>
              <a:lnSpc>
                <a:spcPct val="80000"/>
              </a:lnSpc>
            </a:pPr>
            <a:r>
              <a:rPr lang="en-US" sz="2800"/>
              <a:t>Remaining calcium maintains neuromuscular excitability and tone, acts as an enzyme activator, plays a role in coagulation, and helps in transport of ions across cell membranes.</a:t>
            </a:r>
          </a:p>
          <a:p>
            <a:pPr>
              <a:lnSpc>
                <a:spcPct val="80000"/>
              </a:lnSpc>
            </a:pPr>
            <a:r>
              <a:rPr lang="en-US" sz="2800"/>
              <a:t>Serum calcium levels vary with serum protein and albumin levels (these should be elevated with increased serum calcium)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t>Reference Ranges</a:t>
            </a:r>
          </a:p>
        </p:txBody>
      </p:sp>
      <p:sp>
        <p:nvSpPr>
          <p:cNvPr id="28675" name="Rectangle 3"/>
          <p:cNvSpPr>
            <a:spLocks noGrp="1" noChangeArrowheads="1"/>
          </p:cNvSpPr>
          <p:nvPr>
            <p:ph type="body" idx="1"/>
          </p:nvPr>
        </p:nvSpPr>
        <p:spPr/>
        <p:txBody>
          <a:bodyPr/>
          <a:lstStyle/>
          <a:p>
            <a:r>
              <a:rPr lang="en-US" b="1"/>
              <a:t>Reference ranges </a:t>
            </a:r>
            <a:r>
              <a:rPr lang="en-US"/>
              <a:t>are a range of values derived when a laboratory has repeatedly assayed samples from a significant number of clinically normal animals of a given species using specific test methods.</a:t>
            </a:r>
            <a:endParaRPr lang="en-US" b="1"/>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r>
              <a:rPr lang="en-US"/>
              <a:t>Calcium (cont’d)</a:t>
            </a:r>
          </a:p>
        </p:txBody>
      </p:sp>
      <p:sp>
        <p:nvSpPr>
          <p:cNvPr id="118787" name="Rectangle 3"/>
          <p:cNvSpPr>
            <a:spLocks noGrp="1" noChangeArrowheads="1"/>
          </p:cNvSpPr>
          <p:nvPr>
            <p:ph type="body" idx="1"/>
          </p:nvPr>
        </p:nvSpPr>
        <p:spPr>
          <a:xfrm>
            <a:off x="457200" y="1600200"/>
            <a:ext cx="8229600" cy="5105400"/>
          </a:xfrm>
        </p:spPr>
        <p:txBody>
          <a:bodyPr/>
          <a:lstStyle/>
          <a:p>
            <a:r>
              <a:rPr lang="en-US" b="1"/>
              <a:t>Hypercalcemia</a:t>
            </a:r>
            <a:r>
              <a:rPr lang="en-US"/>
              <a:t> seen with hyperparathyroidism, excessive vitamin D intake, bony metastases</a:t>
            </a:r>
          </a:p>
          <a:p>
            <a:r>
              <a:rPr lang="en-US" b="1"/>
              <a:t>Hypocalcemia</a:t>
            </a:r>
            <a:r>
              <a:rPr lang="en-US"/>
              <a:t> seen in malabsorption, eclampsia, pancreatic necrosis, hypoalbuminemia, gastrointestinal stasis or blockage in ruminants, postparturient lactation in cow, bitch, ewe, and mare, hypoparathyroidism</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r>
              <a:rPr lang="en-US"/>
              <a:t>Inorganic Phosphorus</a:t>
            </a:r>
          </a:p>
        </p:txBody>
      </p:sp>
      <p:sp>
        <p:nvSpPr>
          <p:cNvPr id="119811" name="Rectangle 3"/>
          <p:cNvSpPr>
            <a:spLocks noGrp="1" noChangeArrowheads="1"/>
          </p:cNvSpPr>
          <p:nvPr>
            <p:ph type="body" idx="1"/>
          </p:nvPr>
        </p:nvSpPr>
        <p:spPr>
          <a:xfrm>
            <a:off x="457200" y="1600200"/>
            <a:ext cx="8229600" cy="4953000"/>
          </a:xfrm>
        </p:spPr>
        <p:txBody>
          <a:bodyPr/>
          <a:lstStyle/>
          <a:p>
            <a:pPr>
              <a:lnSpc>
                <a:spcPct val="90000"/>
              </a:lnSpc>
            </a:pPr>
            <a:r>
              <a:rPr lang="en-US" sz="2400"/>
              <a:t>Most phosphorus in whole blood is found within the RBCs as organic phosphorus</a:t>
            </a:r>
          </a:p>
          <a:p>
            <a:pPr>
              <a:lnSpc>
                <a:spcPct val="90000"/>
              </a:lnSpc>
            </a:pPr>
            <a:r>
              <a:rPr lang="en-US" sz="2400"/>
              <a:t>Phosphorus in plasma and serum is inorganic phosphorus and is the phosphorus assayed in the laboratory</a:t>
            </a:r>
          </a:p>
          <a:p>
            <a:pPr>
              <a:lnSpc>
                <a:spcPct val="90000"/>
              </a:lnSpc>
            </a:pPr>
            <a:r>
              <a:rPr lang="en-US" sz="2400"/>
              <a:t>Plasma or serum phosphorus and calcium concentrations are inversely related: as phosphorus concentrations decrease, calcium concentrations increase</a:t>
            </a:r>
          </a:p>
          <a:p>
            <a:pPr>
              <a:lnSpc>
                <a:spcPct val="90000"/>
              </a:lnSpc>
            </a:pPr>
            <a:r>
              <a:rPr lang="en-US" sz="2400"/>
              <a:t>Hemolyzed samples should not be used because organic phosphorus liberated form ruptured RBCs may be hydrolyzed to inorganic phosphorus, which results in a falsely elevated inorganic phosphorus concentration.</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r>
              <a:rPr lang="en-US"/>
              <a:t>Inorganic Phosphorus</a:t>
            </a:r>
          </a:p>
        </p:txBody>
      </p:sp>
      <p:sp>
        <p:nvSpPr>
          <p:cNvPr id="121859" name="Rectangle 3"/>
          <p:cNvSpPr>
            <a:spLocks noGrp="1" noChangeArrowheads="1"/>
          </p:cNvSpPr>
          <p:nvPr>
            <p:ph type="body" idx="1"/>
          </p:nvPr>
        </p:nvSpPr>
        <p:spPr>
          <a:xfrm>
            <a:off x="457200" y="1600200"/>
            <a:ext cx="8229600" cy="5029200"/>
          </a:xfrm>
        </p:spPr>
        <p:txBody>
          <a:bodyPr/>
          <a:lstStyle/>
          <a:p>
            <a:pPr>
              <a:lnSpc>
                <a:spcPct val="90000"/>
              </a:lnSpc>
            </a:pPr>
            <a:r>
              <a:rPr lang="en-US" b="1"/>
              <a:t>Hyperphosphatemia</a:t>
            </a:r>
            <a:r>
              <a:rPr lang="en-US"/>
              <a:t> may be seen in renal failure, anuria, excessive vitamin D intake, ethylene glycol poisoning, and hypoparathyroidism.</a:t>
            </a:r>
          </a:p>
          <a:p>
            <a:pPr>
              <a:lnSpc>
                <a:spcPct val="90000"/>
              </a:lnSpc>
            </a:pPr>
            <a:r>
              <a:rPr lang="en-US" b="1"/>
              <a:t>Hypophosphatemia</a:t>
            </a:r>
            <a:r>
              <a:rPr lang="en-US"/>
              <a:t> may occur in primary hyperparathyroidism, malabsorption, inadequate intake, hyperinsulinism, diabetes mellitus, lymphosarcoma, hyperadrenocorticism</a:t>
            </a:r>
            <a:endParaRPr lang="en-US" b="1"/>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en-US"/>
              <a:t>Sodium</a:t>
            </a:r>
          </a:p>
        </p:txBody>
      </p:sp>
      <p:sp>
        <p:nvSpPr>
          <p:cNvPr id="120835" name="Rectangle 3"/>
          <p:cNvSpPr>
            <a:spLocks noGrp="1" noChangeArrowheads="1"/>
          </p:cNvSpPr>
          <p:nvPr>
            <p:ph type="body" idx="1"/>
          </p:nvPr>
        </p:nvSpPr>
        <p:spPr>
          <a:xfrm>
            <a:off x="457200" y="1600200"/>
            <a:ext cx="8229600" cy="5105400"/>
          </a:xfrm>
        </p:spPr>
        <p:txBody>
          <a:bodyPr/>
          <a:lstStyle/>
          <a:p>
            <a:pPr>
              <a:lnSpc>
                <a:spcPct val="90000"/>
              </a:lnSpc>
            </a:pPr>
            <a:r>
              <a:rPr lang="en-US"/>
              <a:t>Most abundant extracellular cation that plays a major role in the distribution of water and the maintenance of osmotic pressure of fluids in the body.</a:t>
            </a:r>
          </a:p>
          <a:p>
            <a:pPr>
              <a:lnSpc>
                <a:spcPct val="90000"/>
              </a:lnSpc>
            </a:pPr>
            <a:r>
              <a:rPr lang="en-US"/>
              <a:t>If sodium is retained, water is retained.</a:t>
            </a:r>
          </a:p>
          <a:p>
            <a:pPr>
              <a:lnSpc>
                <a:spcPct val="90000"/>
              </a:lnSpc>
            </a:pPr>
            <a:r>
              <a:rPr lang="en-US"/>
              <a:t>Heparin sodium should not be used as an anticoagulant because it may falsely elevate results.</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en-US"/>
              <a:t>Sodium (cont’d)</a:t>
            </a:r>
          </a:p>
        </p:txBody>
      </p:sp>
      <p:sp>
        <p:nvSpPr>
          <p:cNvPr id="123907" name="Rectangle 3"/>
          <p:cNvSpPr>
            <a:spLocks noGrp="1" noChangeArrowheads="1"/>
          </p:cNvSpPr>
          <p:nvPr>
            <p:ph type="body" idx="1"/>
          </p:nvPr>
        </p:nvSpPr>
        <p:spPr/>
        <p:txBody>
          <a:bodyPr/>
          <a:lstStyle/>
          <a:p>
            <a:r>
              <a:rPr lang="en-US" b="1"/>
              <a:t>Hypernatremia</a:t>
            </a:r>
            <a:r>
              <a:rPr lang="en-US"/>
              <a:t> is rare unless the animal is deprived of water.</a:t>
            </a:r>
          </a:p>
          <a:p>
            <a:r>
              <a:rPr lang="en-US" b="1"/>
              <a:t>Hyponatremia </a:t>
            </a:r>
            <a:r>
              <a:rPr lang="en-US"/>
              <a:t>is quite common and is seen in such conditions as renal failure, vomiting, or diarrhea; use of diuretics; excessive ADH; congestive heart failure; water toxicity; or excessive administration of fluids.</a:t>
            </a:r>
            <a:endParaRPr lang="en-US" b="1"/>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US"/>
              <a:t>Potassium</a:t>
            </a:r>
          </a:p>
        </p:txBody>
      </p:sp>
      <p:sp>
        <p:nvSpPr>
          <p:cNvPr id="124931" name="Rectangle 3"/>
          <p:cNvSpPr>
            <a:spLocks noGrp="1" noChangeArrowheads="1"/>
          </p:cNvSpPr>
          <p:nvPr>
            <p:ph type="body" idx="1"/>
          </p:nvPr>
        </p:nvSpPr>
        <p:spPr>
          <a:xfrm>
            <a:off x="457200" y="1600200"/>
            <a:ext cx="8229600" cy="4876800"/>
          </a:xfrm>
        </p:spPr>
        <p:txBody>
          <a:bodyPr/>
          <a:lstStyle/>
          <a:p>
            <a:pPr>
              <a:lnSpc>
                <a:spcPct val="80000"/>
              </a:lnSpc>
            </a:pPr>
            <a:r>
              <a:rPr lang="en-US" sz="2800"/>
              <a:t>Major intracelular cation; important for normal muscular function, nerve impulse transmission, and carbohydrate metabolism.</a:t>
            </a:r>
          </a:p>
          <a:p>
            <a:pPr>
              <a:lnSpc>
                <a:spcPct val="80000"/>
              </a:lnSpc>
            </a:pPr>
            <a:r>
              <a:rPr lang="en-US" sz="2800"/>
              <a:t>Serum levels are so low that measurement of serum potassium does not give much information about the body’s potassium levels.</a:t>
            </a:r>
          </a:p>
          <a:p>
            <a:pPr>
              <a:lnSpc>
                <a:spcPct val="80000"/>
              </a:lnSpc>
            </a:pPr>
            <a:r>
              <a:rPr lang="en-US" sz="2800"/>
              <a:t>Plasma is the preferred sample because platelets may release potassium during the clotting process (elevating K+ levels).</a:t>
            </a:r>
          </a:p>
          <a:p>
            <a:pPr>
              <a:lnSpc>
                <a:spcPct val="80000"/>
              </a:lnSpc>
            </a:pPr>
            <a:r>
              <a:rPr lang="en-US" sz="2800"/>
              <a:t>Hemolysis releases potassium into plasma (elevating K+ levels).</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r>
              <a:rPr lang="en-US"/>
              <a:t>Potassium (cont’d)</a:t>
            </a:r>
          </a:p>
        </p:txBody>
      </p:sp>
      <p:sp>
        <p:nvSpPr>
          <p:cNvPr id="125955" name="Rectangle 3"/>
          <p:cNvSpPr>
            <a:spLocks noGrp="1" noChangeArrowheads="1"/>
          </p:cNvSpPr>
          <p:nvPr>
            <p:ph type="body" idx="1"/>
          </p:nvPr>
        </p:nvSpPr>
        <p:spPr/>
        <p:txBody>
          <a:bodyPr/>
          <a:lstStyle/>
          <a:p>
            <a:r>
              <a:rPr lang="en-US" b="1"/>
              <a:t>Hyperkalemia </a:t>
            </a:r>
            <a:r>
              <a:rPr lang="en-US"/>
              <a:t>will be seen in adrenal cortical hypofunction, acidosis, or late-stage renal failure.</a:t>
            </a:r>
          </a:p>
          <a:p>
            <a:r>
              <a:rPr lang="en-US" b="1"/>
              <a:t>Hypokalemia </a:t>
            </a:r>
            <a:r>
              <a:rPr lang="en-US"/>
              <a:t>will be seen in alkalosis, insulin therapy, or excess fluid loss due to diuretics, vomiting, and diarrhea.</a:t>
            </a:r>
            <a:endParaRPr lang="en-US" b="1"/>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en-US"/>
              <a:t>Magnesium</a:t>
            </a:r>
          </a:p>
        </p:txBody>
      </p:sp>
      <p:sp>
        <p:nvSpPr>
          <p:cNvPr id="126979" name="Rectangle 3"/>
          <p:cNvSpPr>
            <a:spLocks noGrp="1" noChangeArrowheads="1"/>
          </p:cNvSpPr>
          <p:nvPr>
            <p:ph type="body" idx="1"/>
          </p:nvPr>
        </p:nvSpPr>
        <p:spPr>
          <a:xfrm>
            <a:off x="457200" y="1600200"/>
            <a:ext cx="8229600" cy="5257800"/>
          </a:xfrm>
        </p:spPr>
        <p:txBody>
          <a:bodyPr/>
          <a:lstStyle/>
          <a:p>
            <a:pPr>
              <a:lnSpc>
                <a:spcPct val="80000"/>
              </a:lnSpc>
            </a:pPr>
            <a:r>
              <a:rPr lang="en-US" sz="2800"/>
              <a:t>Functions to activate enzyme systems and involved in production and decomposition of acetylcholine</a:t>
            </a:r>
          </a:p>
          <a:p>
            <a:pPr>
              <a:lnSpc>
                <a:spcPct val="80000"/>
              </a:lnSpc>
            </a:pPr>
            <a:r>
              <a:rPr lang="en-US" sz="2800"/>
              <a:t>Cattle and sheep are the only domestic animals that show clinical signs related to magnesium deficiencies.</a:t>
            </a:r>
          </a:p>
          <a:p>
            <a:pPr>
              <a:lnSpc>
                <a:spcPct val="80000"/>
              </a:lnSpc>
            </a:pPr>
            <a:r>
              <a:rPr lang="en-US" sz="2800"/>
              <a:t>Imbalance in calcium-magnesium ratio can lead to muscle tetany in cattle and sheep</a:t>
            </a:r>
          </a:p>
          <a:p>
            <a:pPr>
              <a:lnSpc>
                <a:spcPct val="80000"/>
              </a:lnSpc>
            </a:pPr>
            <a:r>
              <a:rPr lang="en-US" sz="2800"/>
              <a:t>Anticoagulants other than heparin may artificially decrease results</a:t>
            </a:r>
          </a:p>
          <a:p>
            <a:pPr>
              <a:lnSpc>
                <a:spcPct val="80000"/>
              </a:lnSpc>
            </a:pPr>
            <a:r>
              <a:rPr lang="en-US" sz="2800"/>
              <a:t>Hemolysis may elevate the results through liberation of magnesium from RBCs</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en-US"/>
              <a:t>Chloride</a:t>
            </a:r>
          </a:p>
        </p:txBody>
      </p:sp>
      <p:sp>
        <p:nvSpPr>
          <p:cNvPr id="128003" name="Rectangle 3"/>
          <p:cNvSpPr>
            <a:spLocks noGrp="1" noChangeArrowheads="1"/>
          </p:cNvSpPr>
          <p:nvPr>
            <p:ph type="body" idx="1"/>
          </p:nvPr>
        </p:nvSpPr>
        <p:spPr/>
        <p:txBody>
          <a:bodyPr/>
          <a:lstStyle/>
          <a:p>
            <a:r>
              <a:rPr lang="en-US" sz="2800"/>
              <a:t>Predominant extracellular ion.</a:t>
            </a:r>
          </a:p>
          <a:p>
            <a:r>
              <a:rPr lang="en-US" sz="2800"/>
              <a:t>Functions in maintenance of water distribution, osmotic pressure, and the normal anion/cation ratio.</a:t>
            </a:r>
          </a:p>
          <a:p>
            <a:r>
              <a:rPr lang="en-US" sz="2800"/>
              <a:t>Concentration is regulated by the kidneys</a:t>
            </a:r>
          </a:p>
          <a:p>
            <a:r>
              <a:rPr lang="en-US" sz="2800"/>
              <a:t>There is a close relationship between sodium and chloride levels</a:t>
            </a:r>
          </a:p>
          <a:p>
            <a:r>
              <a:rPr lang="en-US" sz="2800"/>
              <a:t>Hemolysis may affect test results by diluting the sample with RBC fluid</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en-US"/>
              <a:t>Chloride (cont’d)</a:t>
            </a:r>
          </a:p>
        </p:txBody>
      </p:sp>
      <p:sp>
        <p:nvSpPr>
          <p:cNvPr id="129027" name="Rectangle 3"/>
          <p:cNvSpPr>
            <a:spLocks noGrp="1" noChangeArrowheads="1"/>
          </p:cNvSpPr>
          <p:nvPr>
            <p:ph type="body" idx="1"/>
          </p:nvPr>
        </p:nvSpPr>
        <p:spPr/>
        <p:txBody>
          <a:bodyPr/>
          <a:lstStyle/>
          <a:p>
            <a:r>
              <a:rPr lang="en-US" b="1"/>
              <a:t>Hyperchloremia </a:t>
            </a:r>
            <a:r>
              <a:rPr lang="en-US"/>
              <a:t>may be due to metabolic acidosis or renal tubular acidosis</a:t>
            </a:r>
          </a:p>
          <a:p>
            <a:r>
              <a:rPr lang="en-US" b="1"/>
              <a:t>Hypochloremia </a:t>
            </a:r>
            <a:r>
              <a:rPr lang="en-US"/>
              <a:t>may be due to excessive vomiting, anorexia, malnutrition, or diabetes insipidus,  or may accompany hypokalemia.</a:t>
            </a:r>
            <a:endParaRPr lang="en-US" b="1"/>
          </a:p>
        </p:txBody>
      </p:sp>
    </p:spTree>
  </p:cSld>
  <p:clrMapOvr>
    <a:masterClrMapping/>
  </p:clrMapOvr>
</p:sld>
</file>

<file path=ppt/theme/theme1.xml><?xml version="1.0" encoding="utf-8"?>
<a:theme xmlns:a="http://schemas.openxmlformats.org/drawingml/2006/main" name="Cliff">
  <a:themeElements>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fontScheme name="Cliff">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Cliff</Template>
  <TotalTime>2197</TotalTime>
  <Words>5781</Words>
  <Application>Microsoft Office PowerPoint</Application>
  <PresentationFormat>On-screen Show (4:3)</PresentationFormat>
  <Paragraphs>475</Paragraphs>
  <Slides>100</Slides>
  <Notes>0</Notes>
  <HiddenSlides>0</HiddenSlides>
  <MMClips>0</MMClips>
  <ScaleCrop>false</ScaleCrop>
  <HeadingPairs>
    <vt:vector size="4" baseType="variant">
      <vt:variant>
        <vt:lpstr>Theme</vt:lpstr>
      </vt:variant>
      <vt:variant>
        <vt:i4>1</vt:i4>
      </vt:variant>
      <vt:variant>
        <vt:lpstr>Slide Titles</vt:lpstr>
      </vt:variant>
      <vt:variant>
        <vt:i4>100</vt:i4>
      </vt:variant>
    </vt:vector>
  </HeadingPairs>
  <TitlesOfParts>
    <vt:vector size="101" baseType="lpstr">
      <vt:lpstr>Cliff</vt:lpstr>
      <vt:lpstr>Clinical Chemistry</vt:lpstr>
      <vt:lpstr>Sample Collection &amp; Handling</vt:lpstr>
      <vt:lpstr>Sample Collection &amp; Handling</vt:lpstr>
      <vt:lpstr>Serum Sample Collection</vt:lpstr>
      <vt:lpstr>Factors Influencing Results</vt:lpstr>
      <vt:lpstr>Hemolysis</vt:lpstr>
      <vt:lpstr>Factors Influencing Results</vt:lpstr>
      <vt:lpstr>Factors Influencing Results</vt:lpstr>
      <vt:lpstr>Reference Ranges</vt:lpstr>
      <vt:lpstr>Protein Assays</vt:lpstr>
      <vt:lpstr>Protein Assays</vt:lpstr>
      <vt:lpstr>Total Protein</vt:lpstr>
      <vt:lpstr>Total Protein</vt:lpstr>
      <vt:lpstr>Determination of Total Protein Levels: Refractometric &amp; Biuret Photometric Methods</vt:lpstr>
      <vt:lpstr>Albumin</vt:lpstr>
      <vt:lpstr>Globulins: Complex Group of Proteins</vt:lpstr>
      <vt:lpstr>Albumin/globulin (A/G) ratio</vt:lpstr>
      <vt:lpstr>Fibrinogen</vt:lpstr>
      <vt:lpstr>Hepatobiliary Assays</vt:lpstr>
      <vt:lpstr>Hepatobiliary Assays</vt:lpstr>
      <vt:lpstr>Liver Disease vs. Liver Failure</vt:lpstr>
      <vt:lpstr>Liver Disease vs. Liver Failure</vt:lpstr>
      <vt:lpstr>Hepatobiliary Assays</vt:lpstr>
      <vt:lpstr>Enzymes Released from Damaged Hepatocytes </vt:lpstr>
      <vt:lpstr>Alanine Aminotransferase (ALT)</vt:lpstr>
      <vt:lpstr>ALT (cont’d)</vt:lpstr>
      <vt:lpstr>Aspartate Aminotransferase (AST)</vt:lpstr>
      <vt:lpstr>AST (cont’d)</vt:lpstr>
      <vt:lpstr>Sorbitol Dehydrogenase (SDH)</vt:lpstr>
      <vt:lpstr>Glutamate Dehydrogenase (GLDH)</vt:lpstr>
      <vt:lpstr>Enzymes Associated with Cholestasis</vt:lpstr>
      <vt:lpstr>Alkaline Phosphatase (AP)</vt:lpstr>
      <vt:lpstr>AP (cont’d)</vt:lpstr>
      <vt:lpstr>AP (cont’d)</vt:lpstr>
      <vt:lpstr>Gamma glutamyltransferase (GGT)</vt:lpstr>
      <vt:lpstr>Hepatocyte Function Tests </vt:lpstr>
      <vt:lpstr>Hepatocyte Function Tests</vt:lpstr>
      <vt:lpstr>Bilirubin</vt:lpstr>
      <vt:lpstr>Bilirubin (cont’d)</vt:lpstr>
      <vt:lpstr>Bilirubin (cont’d)</vt:lpstr>
      <vt:lpstr>Bile Acids</vt:lpstr>
      <vt:lpstr>Bile Acids (cont’d)</vt:lpstr>
      <vt:lpstr>Bile Acids (cont’d)</vt:lpstr>
      <vt:lpstr>Cholesterol</vt:lpstr>
      <vt:lpstr>Cholesterol (cont’d)</vt:lpstr>
      <vt:lpstr>Other Tests of Liver Function</vt:lpstr>
      <vt:lpstr>Kidney Assays</vt:lpstr>
      <vt:lpstr>Kidney Assays</vt:lpstr>
      <vt:lpstr>Kidney Assays (cont’d)</vt:lpstr>
      <vt:lpstr>Kidney Assays (cont’d)</vt:lpstr>
      <vt:lpstr>Blood Urea Nitrogen (BUN)</vt:lpstr>
      <vt:lpstr>BUN (cont’d)</vt:lpstr>
      <vt:lpstr>BUN (cont’d)</vt:lpstr>
      <vt:lpstr>Serum Creatinine </vt:lpstr>
      <vt:lpstr>Creatinine (cont’d)</vt:lpstr>
      <vt:lpstr>Creatinine (cont’d)</vt:lpstr>
      <vt:lpstr>BUN/Creatinine Ratio</vt:lpstr>
      <vt:lpstr>Urine Protein/Creatinine Ratio </vt:lpstr>
      <vt:lpstr>Water Deprivation Test</vt:lpstr>
      <vt:lpstr>Pancreas Assays</vt:lpstr>
      <vt:lpstr>Pancreas Assays</vt:lpstr>
      <vt:lpstr>Pancreas Assays</vt:lpstr>
      <vt:lpstr>Pancreas Assays</vt:lpstr>
      <vt:lpstr>Amylase</vt:lpstr>
      <vt:lpstr>Amylase (cont’d)</vt:lpstr>
      <vt:lpstr>Amylase (cont’d)</vt:lpstr>
      <vt:lpstr>Lipase</vt:lpstr>
      <vt:lpstr>Trypsinlike Immunoreactivity (TLI)</vt:lpstr>
      <vt:lpstr>Serum Pancreatic Lipase Immunoreactivity (PLI)</vt:lpstr>
      <vt:lpstr>Pancreas Assays</vt:lpstr>
      <vt:lpstr>Glucose</vt:lpstr>
      <vt:lpstr>Glucose (cont’d)</vt:lpstr>
      <vt:lpstr>Glucose (cont’d)</vt:lpstr>
      <vt:lpstr>Fructosamine</vt:lpstr>
      <vt:lpstr>Glucose Tolerance Test</vt:lpstr>
      <vt:lpstr>Glucose Tolerance Test (cont’d)</vt:lpstr>
      <vt:lpstr>Insulin Tolerance Test</vt:lpstr>
      <vt:lpstr>Other Endocrine Pancreas Tests</vt:lpstr>
      <vt:lpstr>Other Endocrine System Assays</vt:lpstr>
      <vt:lpstr>Adrenocortical Function Tests</vt:lpstr>
      <vt:lpstr>Adrenocortical Function Tests (cont’d)</vt:lpstr>
      <vt:lpstr>Adrenocortical Function Tests (cont’d)</vt:lpstr>
      <vt:lpstr>Thyroid Assays</vt:lpstr>
      <vt:lpstr>Thyroid Assays (cont’d)</vt:lpstr>
      <vt:lpstr>Pituitary Function Tests</vt:lpstr>
      <vt:lpstr>Electrolyte Assays</vt:lpstr>
      <vt:lpstr>Electrolyte Assays</vt:lpstr>
      <vt:lpstr>Electrolyte Assays</vt:lpstr>
      <vt:lpstr>Calcium</vt:lpstr>
      <vt:lpstr>Calcium (cont’d)</vt:lpstr>
      <vt:lpstr>Inorganic Phosphorus</vt:lpstr>
      <vt:lpstr>Inorganic Phosphorus</vt:lpstr>
      <vt:lpstr>Sodium</vt:lpstr>
      <vt:lpstr>Sodium (cont’d)</vt:lpstr>
      <vt:lpstr>Potassium</vt:lpstr>
      <vt:lpstr>Potassium (cont’d)</vt:lpstr>
      <vt:lpstr>Magnesium</vt:lpstr>
      <vt:lpstr>Chloride</vt:lpstr>
      <vt:lpstr>Chloride (cont’d)</vt:lpstr>
      <vt:lpstr>Bicarbonate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Chemistry</dc:title>
  <dc:creator>Lori Cooper</dc:creator>
  <cp:lastModifiedBy>Lori</cp:lastModifiedBy>
  <cp:revision>55</cp:revision>
  <dcterms:created xsi:type="dcterms:W3CDTF">2010-06-19T16:01:17Z</dcterms:created>
  <dcterms:modified xsi:type="dcterms:W3CDTF">2010-06-22T21:53:14Z</dcterms:modified>
</cp:coreProperties>
</file>